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  <p:sldMasterId id="2147483676" r:id="rId4"/>
    <p:sldMasterId id="2147483688" r:id="rId5"/>
    <p:sldMasterId id="2147483705" r:id="rId6"/>
  </p:sldMasterIdLst>
  <p:notesMasterIdLst>
    <p:notesMasterId r:id="rId14"/>
  </p:notesMasterIdLst>
  <p:sldIdLst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4" r:id="rId44"/>
  </p:sldIdLst>
  <p:sldSz cx="12192000" cy="6858000" type="screen16x9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yUN.Org" initials="S" lastIdx="1" clrIdx="0"/>
  <p:cmAuthor id="2" name="刘思蜀" initials="刘思蜀" lastIdx="1" clrIdx="0"/>
  <p:cmAuthor id="3" name="k1419" initials="k" lastIdx="1" clrIdx="1"/>
  <p:cmAuthor id="4" name="cuijy" initials="c" lastIdx="2" clrIdx="2"/>
  <p:cmAuthor id="5" name="常先号" initials="常" lastIdx="1" clrIdx="2"/>
  <p:cmAuthor id="6" name="john" initials="j" lastIdx="1" clrIdx="4"/>
  <p:cmAuthor id="7" name="杨凤" initials="杨凤" lastIdx="1" clrIdx="5"/>
  <p:cmAuthor id="8" name="xiaoxue.wang" initials="x" lastIdx="1" clrIdx="7"/>
  <p:cmAuthor id="9" name="景海蓉" initials="" lastIdx="1" clrIdx="5"/>
  <p:cmAuthor id="10" name="bei.bin" initials="b" lastIdx="21" clrIdx="10"/>
  <p:cmAuthor id="11" name="renyu.lv" initials="r" lastIdx="1" clrIdx="11"/>
  <p:cmAuthor id="12" name="liyi.zhao" initials="l" lastIdx="1" clrIdx="13"/>
  <p:cmAuthor id="13" name="John" initials="J" lastIdx="8" clrIdx="0"/>
  <p:cmAuthor id="14" name="qianqian.chen" initials="q" lastIdx="1" clrIdx="16"/>
  <p:cmAuthor id="15" name="85283" initials="8" lastIdx="18" clrIdx="17"/>
  <p:cmAuthor id="16" name="ASUS" initials="A" lastIdx="1" clrIdx="18"/>
  <p:cmAuthor id="17" name="admin" initials="a" lastIdx="1" clrIdx="2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834"/>
    <a:srgbClr val="042742"/>
    <a:srgbClr val="031D4D"/>
    <a:srgbClr val="6F0705"/>
    <a:srgbClr val="38457E"/>
    <a:srgbClr val="9F0707"/>
    <a:srgbClr val="D85754"/>
    <a:srgbClr val="002C8E"/>
    <a:srgbClr val="CE4442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6"/>
    <p:restoredTop sz="94697"/>
  </p:normalViewPr>
  <p:slideViewPr>
    <p:cSldViewPr snapToGrid="0" snapToObjects="1" showGuides="1">
      <p:cViewPr varScale="1">
        <p:scale>
          <a:sx n="82" d="100"/>
          <a:sy n="82" d="100"/>
        </p:scale>
        <p:origin x="192" y="728"/>
      </p:cViewPr>
      <p:guideLst>
        <p:guide orient="horz" pos="2205"/>
        <p:guide pos="234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9" Type="http://schemas.openxmlformats.org/officeDocument/2006/relationships/tags" Target="tags/tag68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\\Users\kingkingsly\Desktop\&#25237;&#36164;&#26426;&#26500;%20-%204001-6000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\\Users\kingkingsly\Desktop\&#25237;&#36164;&#26426;&#26500;%20-%204001-6000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\\Users\kingkingsly\Desktop\&#25237;&#36164;&#26426;&#26500;%20-%204001-6000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\\Users\kingkingsly\Desktop\&#25237;&#36164;&#26426;&#26500;%20-%204001-6000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预警度</a:t>
            </a:r>
            <a:endParaRPr lang="zh-CN"/>
          </a:p>
        </c:rich>
      </c:tx>
      <c:layout>
        <c:manualLayout>
          <c:xMode val="edge"/>
          <c:yMode val="edge"/>
          <c:x val="0.0277777777777778"/>
          <c:y val="0.027777777777777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Sheet2!$L$53:$L$54</c:f>
              <c:strCache>
                <c:ptCount val="1"/>
                <c:pt idx="0">
                  <c:v>预警度 负面舆情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Sheet2!$K$55:$K$60</c:f>
              <c:strCache>
                <c:ptCount val="6"/>
                <c:pt idx="0">
                  <c:v>复星医药</c:v>
                </c:pt>
                <c:pt idx="1">
                  <c:v>科伦药业</c:v>
                </c:pt>
                <c:pt idx="2">
                  <c:v>莎普爱思</c:v>
                </c:pt>
                <c:pt idx="3">
                  <c:v>司太立</c:v>
                </c:pt>
                <c:pt idx="4">
                  <c:v>海辰药业</c:v>
                </c:pt>
                <c:pt idx="5">
                  <c:v>川宁生物</c:v>
                </c:pt>
              </c:strCache>
            </c:strRef>
          </c:cat>
          <c:val>
            <c:numRef>
              <c:f>Sheet2!$L$55:$L$60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18</c:v>
                </c:pt>
                <c:pt idx="4">
                  <c:v>13</c:v>
                </c:pt>
                <c:pt idx="5">
                  <c:v>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4785855"/>
        <c:axId val="1014017231"/>
      </c:barChart>
      <c:catAx>
        <c:axId val="1014785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14017231"/>
        <c:crosses val="autoZero"/>
        <c:auto val="1"/>
        <c:lblAlgn val="ctr"/>
        <c:lblOffset val="100"/>
        <c:noMultiLvlLbl val="0"/>
      </c:catAx>
      <c:valAx>
        <c:axId val="101401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14785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0488552643905"/>
          <c:y val="0.0558535914257272"/>
          <c:w val="0.272766321608641"/>
          <c:h val="0.07074620880723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舆情情感分布</a:t>
            </a:r>
            <a:endParaRPr lang="zh-CN" alt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69369209669246"/>
          <c:y val="0.0066099540703611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119666923492981"/>
                  <c:y val="-0.07535347640211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23151066842161"/>
                  <c:y val="0.057726932214487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160002583035408"/>
                  <c:y val="0.1128098828008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Sheet2!$D$70:$F$71</c:f>
              <c:multiLvlStrCache>
                <c:ptCount val="3"/>
                <c:lvl>
                  <c:pt idx="0">
                    <c:v>敏感舆情</c:v>
                  </c:pt>
                  <c:pt idx="1">
                    <c:v>中性舆情</c:v>
                  </c:pt>
                  <c:pt idx="2">
                    <c:v>正面舆情</c:v>
                  </c:pt>
                </c:lvl>
                <c:lvl>
                  <c:pt idx="0">
                    <c:v>舆情情感分布</c:v>
                  </c:pt>
                </c:lvl>
              </c:multiLvlStrCache>
            </c:multiLvlStrRef>
          </c:cat>
          <c:val>
            <c:numRef>
              <c:f>Sheet2!$D$72:$F$72</c:f>
              <c:numCache>
                <c:formatCode>General</c:formatCode>
                <c:ptCount val="3"/>
                <c:pt idx="0">
                  <c:v>7</c:v>
                </c:pt>
                <c:pt idx="1">
                  <c:v>182</c:v>
                </c:pt>
                <c:pt idx="2">
                  <c:v>159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研报发布概览</a:t>
            </a:r>
            <a:endParaRPr 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1"/>
          <c:order val="0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elete val="1"/>
          </c:dLbls>
          <c:cat>
            <c:strRef>
              <c:f>Sheet2!$N$12:$N$14</c:f>
              <c:strCache>
                <c:ptCount val="3"/>
                <c:pt idx="0">
                  <c:v>发布-展示中</c:v>
                </c:pt>
                <c:pt idx="1">
                  <c:v>发布-已过期</c:v>
                </c:pt>
                <c:pt idx="2">
                  <c:v>关闭</c:v>
                </c:pt>
              </c:strCache>
            </c:strRef>
          </c:cat>
          <c:val>
            <c:numRef>
              <c:f>Sheet2!$O$12:$O$14</c:f>
              <c:numCache>
                <c:formatCode>General</c:formatCode>
                <c:ptCount val="3"/>
                <c:pt idx="0">
                  <c:v>22</c:v>
                </c:pt>
                <c:pt idx="1">
                  <c:v>10</c:v>
                </c:pt>
                <c:pt idx="2">
                  <c:v>7</c:v>
                </c:pt>
              </c:numCache>
            </c:numRef>
          </c:val>
        </c:ser>
        <c:ser>
          <c:idx val="0"/>
          <c:order val="1"/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Sheet2!$N$12:$N$14</c:f>
              <c:strCache>
                <c:ptCount val="3"/>
                <c:pt idx="0">
                  <c:v>发布-展示中</c:v>
                </c:pt>
                <c:pt idx="1">
                  <c:v>发布-已过期</c:v>
                </c:pt>
                <c:pt idx="2">
                  <c:v>关闭</c:v>
                </c:pt>
              </c:strCache>
            </c:strRef>
          </c:cat>
          <c:val>
            <c:numRef>
              <c:f>Sheet2!$O$12:$O$14</c:f>
              <c:numCache>
                <c:formatCode>General</c:formatCode>
                <c:ptCount val="3"/>
                <c:pt idx="0">
                  <c:v>22</c:v>
                </c:pt>
                <c:pt idx="1">
                  <c:v>10</c:v>
                </c:pt>
                <c:pt idx="2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3986969241855"/>
          <c:y val="0.456698772065825"/>
          <c:w val="0.249474993271927"/>
          <c:h val="0.3108584920019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近半年研报数量分布</a:t>
            </a:r>
            <a:endParaRPr 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Lbls>
            <c:delete val="1"/>
          </c:dLbls>
          <c:cat>
            <c:strRef>
              <c:f>Sheet2!$K$40:$P$40</c:f>
              <c:strCache>
                <c:ptCount val="6"/>
                <c:pt idx="0">
                  <c:v>2月</c:v>
                </c:pt>
                <c:pt idx="1">
                  <c:v>3月</c:v>
                </c:pt>
                <c:pt idx="2">
                  <c:v>4月</c:v>
                </c:pt>
                <c:pt idx="3">
                  <c:v>5月</c:v>
                </c:pt>
                <c:pt idx="4">
                  <c:v>6月</c:v>
                </c:pt>
                <c:pt idx="5">
                  <c:v>7月</c:v>
                </c:pt>
              </c:strCache>
            </c:strRef>
          </c:cat>
          <c:val>
            <c:numRef>
              <c:f>Sheet2!$K$41:$P$41</c:f>
              <c:numCache>
                <c:formatCode>General</c:formatCode>
                <c:ptCount val="6"/>
                <c:pt idx="0">
                  <c:v>39</c:v>
                </c:pt>
                <c:pt idx="1">
                  <c:v>21</c:v>
                </c:pt>
                <c:pt idx="2">
                  <c:v>9</c:v>
                </c:pt>
                <c:pt idx="3">
                  <c:v>91</c:v>
                </c:pt>
                <c:pt idx="4">
                  <c:v>30</c:v>
                </c:pt>
                <c:pt idx="5">
                  <c:v>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801135"/>
        <c:axId val="163803807"/>
      </c:barChart>
      <c:catAx>
        <c:axId val="163801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</a:p>
        </c:txPr>
        <c:crossAx val="163803807"/>
        <c:crosses val="autoZero"/>
        <c:auto val="1"/>
        <c:lblAlgn val="ctr"/>
        <c:lblOffset val="100"/>
        <c:noMultiLvlLbl val="0"/>
      </c:catAx>
      <c:valAx>
        <c:axId val="163803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</a:p>
        </c:txPr>
        <c:crossAx val="163801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>
      <a:outerShdw blurRad="50800" dist="38100" dir="2700000" sx="101000" sy="101000" algn="tl" rotWithShape="0">
        <a:prstClr val="black">
          <a:alpha val="40000"/>
        </a:prstClr>
      </a:out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C00000"/>
            </a:solidFill>
          </c:spPr>
          <c:explosion val="14"/>
          <c:dPt>
            <c:idx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38457E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38457E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940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FA6DE-A0C3-A344-8760-FFBC3E601F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41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941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41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941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BA027-E8A7-3B44-BD25-75D687A4D73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5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lang="zh-CN" altLang="en-US" dirty="0"/>
          </a:p>
        </p:txBody>
      </p:sp>
      <p:sp>
        <p:nvSpPr>
          <p:cNvPr id="104869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17BBFD09-4F32-4ECB-817F-069AB5774E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kumimoji="1" lang="zh-CN" altLang="en-US" dirty="0"/>
          </a:p>
        </p:txBody>
      </p:sp>
      <p:sp>
        <p:nvSpPr>
          <p:cNvPr id="104874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24BA027-E8A7-3B44-BD25-75D687A4D73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5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kumimoji="1" lang="zh-CN" altLang="en-US" dirty="0"/>
          </a:p>
        </p:txBody>
      </p:sp>
      <p:sp>
        <p:nvSpPr>
          <p:cNvPr id="104905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24BA027-E8A7-3B44-BD25-75D687A4D73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8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kumimoji="1" lang="zh-CN" altLang="en-US" dirty="0"/>
          </a:p>
        </p:txBody>
      </p:sp>
      <p:sp>
        <p:nvSpPr>
          <p:cNvPr id="104908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24BA027-E8A7-3B44-BD25-75D687A4D73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16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kumimoji="1" lang="zh-CN" altLang="en-US" dirty="0"/>
          </a:p>
        </p:txBody>
      </p:sp>
      <p:sp>
        <p:nvSpPr>
          <p:cNvPr id="104916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24BA027-E8A7-3B44-BD25-75D687A4D73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0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291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104929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9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9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31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31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1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9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30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30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0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0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矩形 1"/>
          <p:cNvSpPr/>
          <p:nvPr userDrawn="1"/>
        </p:nvSpPr>
        <p:spPr>
          <a:xfrm>
            <a:off x="-19050" y="-9525"/>
            <a:ext cx="12287250" cy="693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275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22500"/>
          </a:xfrm>
          <a:prstGeom prst="rect">
            <a:avLst/>
          </a:prstGeom>
        </p:spPr>
      </p:pic>
      <p:sp>
        <p:nvSpPr>
          <p:cNvPr id="1049249" name="标题 1"/>
          <p:cNvSpPr>
            <a:spLocks noGrp="1"/>
          </p:cNvSpPr>
          <p:nvPr>
            <p:ph type="title"/>
          </p:nvPr>
        </p:nvSpPr>
        <p:spPr>
          <a:xfrm>
            <a:off x="611400" y="3076200"/>
            <a:ext cx="10969200" cy="705600"/>
          </a:xfrm>
        </p:spPr>
        <p:txBody>
          <a:bodyPr>
            <a:noAutofit/>
          </a:bodyPr>
          <a:lstStyle>
            <a:lvl1pPr algn="ctr">
              <a:defRPr sz="4600" b="0">
                <a:solidFill>
                  <a:srgbClr val="0145B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2097276" name="图片 7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8391" y="6025244"/>
            <a:ext cx="1965150" cy="4508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0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09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281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049282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83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9284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1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62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63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64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265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5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286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928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8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28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8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69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70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71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72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273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1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42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9243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44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1049245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46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47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248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00584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288290">
              <a:defRPr sz="3200">
                <a:solidFill>
                  <a:srgbClr val="023DB9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305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30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0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0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41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42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0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1049251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252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253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9254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49255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6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1049257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58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59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260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6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77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278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9279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4" name="íṡḷîḓe"/>
          <p:cNvSpPr/>
          <p:nvPr userDrawn="1"/>
        </p:nvSpPr>
        <p:spPr>
          <a:xfrm rot="2700000">
            <a:off x="630815" y="581756"/>
            <a:ext cx="310130" cy="31013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9275" name="标题 7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699"/>
          </a:xfrm>
        </p:spPr>
        <p:txBody>
          <a:bodyPr>
            <a:normAutofit/>
          </a:bodyPr>
          <a:lstStyle>
            <a:lvl1pPr algn="l" eaLnBrk="1" hangingPunct="1">
              <a:spcBef>
                <a:spcPct val="0"/>
              </a:spcBef>
              <a:buFontTx/>
              <a:buNone/>
              <a:defRPr sz="2000" i="1">
                <a:solidFill>
                  <a:schemeClr val="accent1"/>
                </a:solidFill>
              </a:defRPr>
            </a:lvl1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/>
              <a:t>Click to edit Master title style</a:t>
            </a:r>
            <a:endParaRPr lang="zh-CN" altLang="en-US" sz="2400" b="1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600" y="245710"/>
            <a:ext cx="1664502" cy="408846"/>
          </a:xfrm>
          <a:prstGeom prst="rect">
            <a:avLst/>
          </a:prstGeom>
        </p:spPr>
      </p:pic>
      <p:cxnSp>
        <p:nvCxnSpPr>
          <p:cNvPr id="3145773" name="直线连接符 8"/>
          <p:cNvCxnSpPr/>
          <p:nvPr userDrawn="1"/>
        </p:nvCxnSpPr>
        <p:spPr>
          <a:xfrm>
            <a:off x="437248" y="797569"/>
            <a:ext cx="11299824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278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2698" y="6307590"/>
            <a:ext cx="1664502" cy="4088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37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37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0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321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32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2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37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938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938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8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9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340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341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934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343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934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4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4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34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4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5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6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86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368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936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37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7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7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35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935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3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36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936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935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935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6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1"/>
          <p:cNvSpPr/>
          <p:nvPr userDrawn="1"/>
        </p:nvSpPr>
        <p:spPr>
          <a:xfrm>
            <a:off x="-19050" y="-9525"/>
            <a:ext cx="12287250" cy="693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9" name="矩形 1"/>
          <p:cNvSpPr/>
          <p:nvPr userDrawn="1"/>
        </p:nvSpPr>
        <p:spPr>
          <a:xfrm>
            <a:off x="-19050" y="-9525"/>
            <a:ext cx="12287250" cy="693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279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8765" y="6504221"/>
            <a:ext cx="1628775" cy="424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326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327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32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2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3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7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079880" y="2138186"/>
            <a:ext cx="2032240" cy="3576814"/>
          </a:xfrm>
          <a:custGeom>
            <a:avLst/>
            <a:gdLst>
              <a:gd name="connsiteX0" fmla="*/ 0 w 2032240"/>
              <a:gd name="connsiteY0" fmla="*/ 0 h 3576814"/>
              <a:gd name="connsiteX1" fmla="*/ 2032240 w 2032240"/>
              <a:gd name="connsiteY1" fmla="*/ 0 h 3576814"/>
              <a:gd name="connsiteX2" fmla="*/ 2032240 w 2032240"/>
              <a:gd name="connsiteY2" fmla="*/ 3576814 h 3576814"/>
              <a:gd name="connsiteX3" fmla="*/ 0 w 2032240"/>
              <a:gd name="connsiteY3" fmla="*/ 3576814 h 35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240" h="3576814">
                <a:moveTo>
                  <a:pt x="0" y="0"/>
                </a:moveTo>
                <a:lnTo>
                  <a:pt x="2032240" y="0"/>
                </a:lnTo>
                <a:lnTo>
                  <a:pt x="2032240" y="3576814"/>
                </a:lnTo>
                <a:lnTo>
                  <a:pt x="0" y="3576814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grpSp>
        <p:nvGrpSpPr>
          <p:cNvPr id="272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097285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73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097286" name="图片 16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97287" name="图片 17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97288" name="图片 18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97289" name="图片 19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704142" y="2378818"/>
            <a:ext cx="4376942" cy="2758666"/>
          </a:xfrm>
          <a:custGeom>
            <a:avLst/>
            <a:gdLst>
              <a:gd name="connsiteX0" fmla="*/ 0 w 4376942"/>
              <a:gd name="connsiteY0" fmla="*/ 0 h 2758666"/>
              <a:gd name="connsiteX1" fmla="*/ 4376942 w 4376942"/>
              <a:gd name="connsiteY1" fmla="*/ 0 h 2758666"/>
              <a:gd name="connsiteX2" fmla="*/ 4376942 w 4376942"/>
              <a:gd name="connsiteY2" fmla="*/ 2758666 h 2758666"/>
              <a:gd name="connsiteX3" fmla="*/ 0 w 4376942"/>
              <a:gd name="connsiteY3" fmla="*/ 2758666 h 275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6942" h="2758666">
                <a:moveTo>
                  <a:pt x="0" y="0"/>
                </a:moveTo>
                <a:lnTo>
                  <a:pt x="4376942" y="0"/>
                </a:lnTo>
                <a:lnTo>
                  <a:pt x="4376942" y="2758666"/>
                </a:lnTo>
                <a:lnTo>
                  <a:pt x="0" y="2758666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706901" y="2210376"/>
            <a:ext cx="2788773" cy="3733224"/>
          </a:xfrm>
          <a:custGeom>
            <a:avLst/>
            <a:gdLst>
              <a:gd name="connsiteX0" fmla="*/ 0 w 2788773"/>
              <a:gd name="connsiteY0" fmla="*/ 0 h 3733224"/>
              <a:gd name="connsiteX1" fmla="*/ 2788773 w 2788773"/>
              <a:gd name="connsiteY1" fmla="*/ 0 h 3733224"/>
              <a:gd name="connsiteX2" fmla="*/ 2788773 w 2788773"/>
              <a:gd name="connsiteY2" fmla="*/ 3733224 h 3733224"/>
              <a:gd name="connsiteX3" fmla="*/ 0 w 2788773"/>
              <a:gd name="connsiteY3" fmla="*/ 3733224 h 37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773" h="3733224">
                <a:moveTo>
                  <a:pt x="0" y="0"/>
                </a:moveTo>
                <a:lnTo>
                  <a:pt x="2788773" y="0"/>
                </a:lnTo>
                <a:lnTo>
                  <a:pt x="2788773" y="3733224"/>
                </a:lnTo>
                <a:lnTo>
                  <a:pt x="0" y="3733224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grpSp>
        <p:nvGrpSpPr>
          <p:cNvPr id="268" name="组合 13"/>
          <p:cNvGrpSpPr/>
          <p:nvPr userDrawn="1"/>
        </p:nvGrpSpPr>
        <p:grpSpPr>
          <a:xfrm>
            <a:off x="10912424" y="-1297728"/>
            <a:ext cx="2600338" cy="2597292"/>
            <a:chOff x="3738072" y="-937143"/>
            <a:chExt cx="4601426" cy="4596033"/>
          </a:xfrm>
        </p:grpSpPr>
        <p:pic>
          <p:nvPicPr>
            <p:cNvPr id="2097280" name="图片 14"/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>
              <a:off x="3738072" y="-937143"/>
              <a:ext cx="4601426" cy="4596033"/>
            </a:xfrm>
            <a:prstGeom prst="rect">
              <a:avLst/>
            </a:prstGeom>
          </p:spPr>
        </p:pic>
        <p:grpSp>
          <p:nvGrpSpPr>
            <p:cNvPr id="269" name="组合 15"/>
            <p:cNvGrpSpPr/>
            <p:nvPr/>
          </p:nvGrpSpPr>
          <p:grpSpPr>
            <a:xfrm>
              <a:off x="4242276" y="-433529"/>
              <a:ext cx="3593017" cy="3588805"/>
              <a:chOff x="2284524" y="990600"/>
              <a:chExt cx="5035101" cy="5029200"/>
            </a:xfrm>
          </p:grpSpPr>
          <p:pic>
            <p:nvPicPr>
              <p:cNvPr id="2097281" name="图片 16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97282" name="图片 17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97283" name="图片 18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2284525" y="990600"/>
                <a:ext cx="5035100" cy="5029200"/>
              </a:xfrm>
              <a:prstGeom prst="rect">
                <a:avLst/>
              </a:prstGeom>
            </p:spPr>
          </p:pic>
          <p:pic>
            <p:nvPicPr>
              <p:cNvPr id="2097284" name="图片 19"/>
              <p:cNvPicPr>
                <a:picLocks noChangeAspect="1"/>
              </p:cNvPicPr>
              <p:nvPr/>
            </p:nvPicPr>
            <p:blipFill>
              <a:blip r:embed="rId3" cstate="print">
                <a:biLevel thresh="50000"/>
              </a:blip>
              <a:stretch>
                <a:fillRect/>
              </a:stretch>
            </p:blipFill>
            <p:spPr>
              <a:xfrm>
                <a:off x="2284524" y="990600"/>
                <a:ext cx="5035100" cy="5029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6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4655630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397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4655630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398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7818542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399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7818542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400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493134" y="4066639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401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493134" y="1874416"/>
            <a:ext cx="2908934" cy="1525998"/>
          </a:xfrm>
          <a:custGeom>
            <a:avLst/>
            <a:gdLst>
              <a:gd name="connsiteX0" fmla="*/ 0 w 2908934"/>
              <a:gd name="connsiteY0" fmla="*/ 0 h 1525998"/>
              <a:gd name="connsiteX1" fmla="*/ 2908934 w 2908934"/>
              <a:gd name="connsiteY1" fmla="*/ 0 h 1525998"/>
              <a:gd name="connsiteX2" fmla="*/ 2908934 w 2908934"/>
              <a:gd name="connsiteY2" fmla="*/ 1525998 h 1525998"/>
              <a:gd name="connsiteX3" fmla="*/ 0 w 2908934"/>
              <a:gd name="connsiteY3" fmla="*/ 1525998 h 15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934" h="1525998">
                <a:moveTo>
                  <a:pt x="0" y="0"/>
                </a:moveTo>
                <a:lnTo>
                  <a:pt x="2908934" y="0"/>
                </a:lnTo>
                <a:lnTo>
                  <a:pt x="2908934" y="1525998"/>
                </a:lnTo>
                <a:lnTo>
                  <a:pt x="0" y="1525998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4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7872921" y="3983900"/>
            <a:ext cx="3487892" cy="2106076"/>
          </a:xfrm>
          <a:custGeom>
            <a:avLst/>
            <a:gdLst>
              <a:gd name="connsiteX0" fmla="*/ 0 w 3487892"/>
              <a:gd name="connsiteY0" fmla="*/ 0 h 2106076"/>
              <a:gd name="connsiteX1" fmla="*/ 3487892 w 3487892"/>
              <a:gd name="connsiteY1" fmla="*/ 0 h 2106076"/>
              <a:gd name="connsiteX2" fmla="*/ 3487892 w 3487892"/>
              <a:gd name="connsiteY2" fmla="*/ 2106076 h 2106076"/>
              <a:gd name="connsiteX3" fmla="*/ 0 w 3487892"/>
              <a:gd name="connsiteY3" fmla="*/ 2106076 h 2106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892" h="2106076">
                <a:moveTo>
                  <a:pt x="0" y="0"/>
                </a:moveTo>
                <a:lnTo>
                  <a:pt x="3487892" y="0"/>
                </a:lnTo>
                <a:lnTo>
                  <a:pt x="3487892" y="2106076"/>
                </a:lnTo>
                <a:lnTo>
                  <a:pt x="0" y="2106076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38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873673" y="181873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386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829517" y="3983716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387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351741" y="3983712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388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29517" y="1818737"/>
            <a:ext cx="3488518" cy="2106455"/>
          </a:xfrm>
          <a:custGeom>
            <a:avLst/>
            <a:gdLst>
              <a:gd name="connsiteX0" fmla="*/ 0 w 3488518"/>
              <a:gd name="connsiteY0" fmla="*/ 0 h 2106455"/>
              <a:gd name="connsiteX1" fmla="*/ 3488518 w 3488518"/>
              <a:gd name="connsiteY1" fmla="*/ 0 h 2106455"/>
              <a:gd name="connsiteX2" fmla="*/ 3488518 w 3488518"/>
              <a:gd name="connsiteY2" fmla="*/ 2106455 h 2106455"/>
              <a:gd name="connsiteX3" fmla="*/ 0 w 3488518"/>
              <a:gd name="connsiteY3" fmla="*/ 2106455 h 210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8518" h="2106455">
                <a:moveTo>
                  <a:pt x="0" y="0"/>
                </a:moveTo>
                <a:lnTo>
                  <a:pt x="3488518" y="0"/>
                </a:lnTo>
                <a:lnTo>
                  <a:pt x="3488518" y="2106455"/>
                </a:lnTo>
                <a:lnTo>
                  <a:pt x="0" y="2106455"/>
                </a:ln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  <p:cxnSp>
        <p:nvCxnSpPr>
          <p:cNvPr id="3145774" name="直接连接符 17"/>
          <p:cNvCxnSpPr/>
          <p:nvPr userDrawn="1"/>
        </p:nvCxnSpPr>
        <p:spPr>
          <a:xfrm rot="16200000" flipV="1">
            <a:off x="6106297" y="-144011"/>
            <a:ext cx="0" cy="937375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1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332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333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33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335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33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3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3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空白"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3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04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fld id="{CF84798A-D7E5-46B4-B323-EE3D72F274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0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endParaRPr lang="zh-CN" altLang="en-US"/>
          </a:p>
        </p:txBody>
      </p:sp>
      <p:sp>
        <p:nvSpPr>
          <p:cNvPr id="104940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fld id="{7A5A18E8-9325-4241-AB86-FE5F52E41A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91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39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fld id="{CF84798A-D7E5-46B4-B323-EE3D72F274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9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endParaRPr lang="zh-CN" altLang="en-US"/>
          </a:p>
        </p:txBody>
      </p:sp>
      <p:sp>
        <p:nvSpPr>
          <p:cNvPr id="104939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fld id="{7A5A18E8-9325-4241-AB86-FE5F52E41A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userDrawn="1">
  <p:cSld name="节标题">
    <p:bg>
      <p:bgRef idx="1001">
        <a:schemeClr val="bg1"/>
      </p:bgRef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9"/>
          <p:cNvSpPr>
            <a:spLocks noGrp="1"/>
          </p:cNvSpPr>
          <p:nvPr userDrawn="1">
            <p:ph type="title"/>
          </p:nvPr>
        </p:nvSpPr>
        <p:spPr>
          <a:xfrm>
            <a:off x="1996498" y="276587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48600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1997614" y="366122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2097157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2744" y="0"/>
            <a:ext cx="12337488" cy="693983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22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10492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187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18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18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1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23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23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3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4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231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232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23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3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3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21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21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21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21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21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1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2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22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2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29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9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9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70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870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20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20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20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0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0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19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104919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19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0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0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19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19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19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19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8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20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92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2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2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74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874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684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68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68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68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868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9310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1049311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931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931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zh-CN" altLang="en-US"/>
          </a:p>
        </p:txBody>
      </p:sp>
      <p:sp>
        <p:nvSpPr>
          <p:cNvPr id="104931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3" Type="http://schemas.openxmlformats.org/officeDocument/2006/relationships/theme" Target="../theme/theme2.xml"/><Relationship Id="rId22" Type="http://schemas.openxmlformats.org/officeDocument/2006/relationships/tags" Target="../tags/tag54.xml"/><Relationship Id="rId21" Type="http://schemas.openxmlformats.org/officeDocument/2006/relationships/image" Target="../media/image3.png"/><Relationship Id="rId20" Type="http://schemas.openxmlformats.org/officeDocument/2006/relationships/tags" Target="../tags/tag53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52.xml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9" Type="http://schemas.openxmlformats.org/officeDocument/2006/relationships/theme" Target="../theme/theme4.xml"/><Relationship Id="rId18" Type="http://schemas.openxmlformats.org/officeDocument/2006/relationships/image" Target="../media/image11.png"/><Relationship Id="rId17" Type="http://schemas.openxmlformats.org/officeDocument/2006/relationships/image" Target="../media/image10.png"/><Relationship Id="rId1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679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68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68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04868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936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937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38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939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097221" name="图片 6"/>
          <p:cNvPicPr>
            <a:picLocks noChangeAspect="1"/>
          </p:cNvPicPr>
          <p:nvPr userDrawn="1"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23232" y="331455"/>
            <a:ext cx="1965150" cy="450865"/>
          </a:xfrm>
          <a:prstGeom prst="rect">
            <a:avLst/>
          </a:prstGeom>
        </p:spPr>
      </p:pic>
    </p:spTree>
    <p:custDataLst>
      <p:tags r:id="rId2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4860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51973-911D-1846-81C7-2F2A468CA42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60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04860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CBEC1-3AC6-C140-A2AB-6DA6410039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 descr="组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97535" y="-9525"/>
            <a:ext cx="8195310" cy="749300"/>
          </a:xfrm>
          <a:prstGeom prst="rect">
            <a:avLst/>
          </a:prstGeom>
        </p:spPr>
      </p:pic>
      <p:pic>
        <p:nvPicPr>
          <p:cNvPr id="2097153" name="图片 3" descr="易董logo-灰色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712450" y="98425"/>
            <a:ext cx="1093470" cy="6934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700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70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15239-DA55-BD44-AE36-08659EE8BF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70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04870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4DC75-AAF3-994D-B0BC-B54D57AE7EE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8.xml"/><Relationship Id="rId3" Type="http://schemas.openxmlformats.org/officeDocument/2006/relationships/image" Target="../media/image5.emf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emf"/><Relationship Id="rId3" Type="http://schemas.openxmlformats.org/officeDocument/2006/relationships/image" Target="../media/image14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emf"/><Relationship Id="rId3" Type="http://schemas.openxmlformats.org/officeDocument/2006/relationships/image" Target="../media/image34.jpeg"/><Relationship Id="rId2" Type="http://schemas.openxmlformats.org/officeDocument/2006/relationships/image" Target="../media/image18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4.xml"/><Relationship Id="rId6" Type="http://schemas.openxmlformats.org/officeDocument/2006/relationships/image" Target="../media/image36.png"/><Relationship Id="rId5" Type="http://schemas.openxmlformats.org/officeDocument/2006/relationships/tags" Target="../tags/tag63.xml"/><Relationship Id="rId4" Type="http://schemas.openxmlformats.org/officeDocument/2006/relationships/image" Target="../media/image35.png"/><Relationship Id="rId3" Type="http://schemas.openxmlformats.org/officeDocument/2006/relationships/tags" Target="../tags/tag62.xml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emf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.emf"/><Relationship Id="rId3" Type="http://schemas.openxmlformats.org/officeDocument/2006/relationships/image" Target="../media/image14.png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6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3" Type="http://schemas.openxmlformats.org/officeDocument/2006/relationships/image" Target="../media/image40.pn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image" Target="../media/image49.jpeg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jpe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jpeg"/><Relationship Id="rId7" Type="http://schemas.openxmlformats.org/officeDocument/2006/relationships/image" Target="../media/image54.png"/><Relationship Id="rId6" Type="http://schemas.openxmlformats.org/officeDocument/2006/relationships/image" Target="../media/image5.emf"/><Relationship Id="rId5" Type="http://schemas.openxmlformats.org/officeDocument/2006/relationships/image" Target="../media/image53.pn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4" Type="http://schemas.openxmlformats.org/officeDocument/2006/relationships/slideLayout" Target="../slideLayouts/slideLayout20.xml"/><Relationship Id="rId13" Type="http://schemas.openxmlformats.org/officeDocument/2006/relationships/image" Target="../media/image60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55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6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0.xml"/><Relationship Id="rId3" Type="http://schemas.openxmlformats.org/officeDocument/2006/relationships/image" Target="../media/image5.emf"/><Relationship Id="rId2" Type="http://schemas.openxmlformats.org/officeDocument/2006/relationships/image" Target="../media/image14.png"/><Relationship Id="rId1" Type="http://schemas.openxmlformats.org/officeDocument/2006/relationships/chart" Target="../charts/char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8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56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5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5.emf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1" descr="bg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320" y="-5080"/>
            <a:ext cx="12289589" cy="4870836"/>
          </a:xfrm>
          <a:prstGeom prst="rect">
            <a:avLst/>
          </a:prstGeom>
        </p:spPr>
      </p:pic>
      <p:sp>
        <p:nvSpPr>
          <p:cNvPr id="1048577" name="文本框 6"/>
          <p:cNvSpPr txBox="1"/>
          <p:nvPr/>
        </p:nvSpPr>
        <p:spPr>
          <a:xfrm>
            <a:off x="407988" y="3793822"/>
            <a:ext cx="2011681" cy="11963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1" i="1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易董</a:t>
            </a:r>
            <a:endParaRPr kumimoji="0" lang="zh-CN" altLang="zh-CN" sz="6600" b="1" i="1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2097155" name="图片 8" descr="文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130" y="685165"/>
            <a:ext cx="1825625" cy="2167890"/>
          </a:xfrm>
          <a:prstGeom prst="rect">
            <a:avLst/>
          </a:prstGeom>
        </p:spPr>
      </p:pic>
      <p:sp>
        <p:nvSpPr>
          <p:cNvPr id="1048578" name="文本框 7"/>
          <p:cNvSpPr txBox="1"/>
          <p:nvPr/>
        </p:nvSpPr>
        <p:spPr>
          <a:xfrm>
            <a:off x="2009361" y="5289510"/>
            <a:ext cx="5250181" cy="98043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1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机构版产品介绍</a:t>
            </a:r>
            <a:endParaRPr kumimoji="0" lang="zh-CN" altLang="zh-CN" sz="5400" b="1" i="1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2097156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504" y="6212840"/>
            <a:ext cx="1664502" cy="408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 2" descr="背景图案&#10;&#10;描述已自动生成"/>
          <p:cNvPicPr>
            <a:picLocks noChangeAspect="1"/>
          </p:cNvPicPr>
          <p:nvPr/>
        </p:nvPicPr>
        <p:blipFill rotWithShape="1">
          <a:blip r:embed="rId1"/>
          <a:srcRect b="12826"/>
          <a:stretch>
            <a:fillRect/>
          </a:stretch>
        </p:blipFill>
        <p:spPr>
          <a:xfrm>
            <a:off x="1227137" y="2592070"/>
            <a:ext cx="3111500" cy="2037080"/>
          </a:xfrm>
          <a:prstGeom prst="rect">
            <a:avLst/>
          </a:prstGeom>
        </p:spPr>
      </p:pic>
      <p:sp>
        <p:nvSpPr>
          <p:cNvPr id="1048742" name="矩形 3"/>
          <p:cNvSpPr/>
          <p:nvPr/>
        </p:nvSpPr>
        <p:spPr>
          <a:xfrm>
            <a:off x="4530807" y="2592070"/>
            <a:ext cx="2295525" cy="10763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4800" b="1" i="1" dirty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rPr>
              <a:t>.1</a:t>
            </a:r>
            <a:endParaRPr kumimoji="0" lang="zh-CN" altLang="en-US" sz="4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43" name="文本框 5"/>
          <p:cNvSpPr txBox="1"/>
          <p:nvPr/>
        </p:nvSpPr>
        <p:spPr>
          <a:xfrm>
            <a:off x="4562475" y="3885164"/>
            <a:ext cx="6096000" cy="8915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2C27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资讯管理平台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C27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44" name="Rectangle 5"/>
          <p:cNvSpPr/>
          <p:nvPr/>
        </p:nvSpPr>
        <p:spPr>
          <a:xfrm>
            <a:off x="1966564" y="2385494"/>
            <a:ext cx="4744147" cy="1276350"/>
          </a:xfrm>
          <a:prstGeom prst="rect">
            <a:avLst/>
          </a:prstGeom>
          <a:noFill/>
          <a:ln w="127000" cap="flat" cmpd="sng" algn="ctr">
            <a:solidFill>
              <a:srgbClr val="FFFFFF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748" name="矩形 54"/>
          <p:cNvSpPr/>
          <p:nvPr/>
        </p:nvSpPr>
        <p:spPr>
          <a:xfrm>
            <a:off x="-6416" y="9078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49" name="圆角矩形 46"/>
          <p:cNvSpPr/>
          <p:nvPr/>
        </p:nvSpPr>
        <p:spPr>
          <a:xfrm>
            <a:off x="8404603" y="2161864"/>
            <a:ext cx="1263471" cy="337500"/>
          </a:xfrm>
          <a:prstGeom prst="roundRect">
            <a:avLst>
              <a:gd name="adj" fmla="val 50000"/>
            </a:avLst>
          </a:prstGeom>
          <a:solidFill>
            <a:srgbClr val="9F07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0" name="圆角矩形 47"/>
          <p:cNvSpPr/>
          <p:nvPr/>
        </p:nvSpPr>
        <p:spPr>
          <a:xfrm>
            <a:off x="8404603" y="2757712"/>
            <a:ext cx="1263471" cy="337500"/>
          </a:xfrm>
          <a:prstGeom prst="roundRect">
            <a:avLst>
              <a:gd name="adj" fmla="val 50000"/>
            </a:avLst>
          </a:prstGeom>
          <a:solidFill>
            <a:srgbClr val="9F07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1" name="圆角矩形 48"/>
          <p:cNvSpPr/>
          <p:nvPr/>
        </p:nvSpPr>
        <p:spPr>
          <a:xfrm>
            <a:off x="8404603" y="3321368"/>
            <a:ext cx="1263471" cy="337500"/>
          </a:xfrm>
          <a:prstGeom prst="roundRect">
            <a:avLst>
              <a:gd name="adj" fmla="val 50000"/>
            </a:avLst>
          </a:prstGeom>
          <a:solidFill>
            <a:srgbClr val="9F07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2" name="圆角矩形 49"/>
          <p:cNvSpPr/>
          <p:nvPr/>
        </p:nvSpPr>
        <p:spPr>
          <a:xfrm>
            <a:off x="8404603" y="3914746"/>
            <a:ext cx="1263471" cy="337500"/>
          </a:xfrm>
          <a:prstGeom prst="roundRect">
            <a:avLst>
              <a:gd name="adj" fmla="val 50000"/>
            </a:avLst>
          </a:prstGeom>
          <a:solidFill>
            <a:srgbClr val="9F07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3" name="圆角矩形 45"/>
          <p:cNvSpPr/>
          <p:nvPr/>
        </p:nvSpPr>
        <p:spPr>
          <a:xfrm>
            <a:off x="9902748" y="2863701"/>
            <a:ext cx="2094271" cy="547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7272A"/>
              </a:gs>
              <a:gs pos="65000">
                <a:srgbClr val="9D0405"/>
              </a:gs>
              <a:gs pos="83000">
                <a:srgbClr val="860506"/>
              </a:gs>
              <a:gs pos="100000">
                <a:srgbClr val="500907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54" name="圆角矩形 42"/>
          <p:cNvSpPr/>
          <p:nvPr/>
        </p:nvSpPr>
        <p:spPr>
          <a:xfrm>
            <a:off x="2955954" y="2163194"/>
            <a:ext cx="1263471" cy="337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55" name="圆角矩形 43"/>
          <p:cNvSpPr/>
          <p:nvPr/>
        </p:nvSpPr>
        <p:spPr>
          <a:xfrm>
            <a:off x="2955913" y="2668229"/>
            <a:ext cx="1263471" cy="337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56" name="圆角矩形 44"/>
          <p:cNvSpPr/>
          <p:nvPr/>
        </p:nvSpPr>
        <p:spPr>
          <a:xfrm>
            <a:off x="3016508" y="3393661"/>
            <a:ext cx="1263471" cy="337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57" name="圆角矩形 35"/>
          <p:cNvSpPr/>
          <p:nvPr/>
        </p:nvSpPr>
        <p:spPr>
          <a:xfrm>
            <a:off x="2995684" y="4532517"/>
            <a:ext cx="1263471" cy="337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58" name="圆角矩形 36"/>
          <p:cNvSpPr/>
          <p:nvPr/>
        </p:nvSpPr>
        <p:spPr>
          <a:xfrm>
            <a:off x="2996006" y="5003546"/>
            <a:ext cx="1263471" cy="337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59" name="圆角矩形 37"/>
          <p:cNvSpPr/>
          <p:nvPr/>
        </p:nvSpPr>
        <p:spPr>
          <a:xfrm>
            <a:off x="2996006" y="5474575"/>
            <a:ext cx="1263471" cy="337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60" name="圆角矩形 38"/>
          <p:cNvSpPr/>
          <p:nvPr/>
        </p:nvSpPr>
        <p:spPr>
          <a:xfrm>
            <a:off x="3016508" y="5945604"/>
            <a:ext cx="1263471" cy="337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61" name="圆角矩形 39"/>
          <p:cNvSpPr/>
          <p:nvPr/>
        </p:nvSpPr>
        <p:spPr>
          <a:xfrm>
            <a:off x="2979490" y="6416631"/>
            <a:ext cx="1263471" cy="337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62" name="圆角矩形 41"/>
          <p:cNvSpPr/>
          <p:nvPr/>
        </p:nvSpPr>
        <p:spPr>
          <a:xfrm>
            <a:off x="2979490" y="4061488"/>
            <a:ext cx="1263471" cy="337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63" name="圆角矩形 29"/>
          <p:cNvSpPr/>
          <p:nvPr/>
        </p:nvSpPr>
        <p:spPr>
          <a:xfrm>
            <a:off x="222677" y="3438078"/>
            <a:ext cx="2094271" cy="547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64" name="圆角矩形 30"/>
          <p:cNvSpPr/>
          <p:nvPr/>
        </p:nvSpPr>
        <p:spPr>
          <a:xfrm>
            <a:off x="218266" y="4619648"/>
            <a:ext cx="2094271" cy="547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65" name="圆角矩形 27"/>
          <p:cNvSpPr/>
          <p:nvPr/>
        </p:nvSpPr>
        <p:spPr>
          <a:xfrm>
            <a:off x="222680" y="2271438"/>
            <a:ext cx="2094271" cy="547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7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871" y="378244"/>
            <a:ext cx="1664502" cy="408846"/>
          </a:xfrm>
          <a:prstGeom prst="rect">
            <a:avLst/>
          </a:prstGeom>
        </p:spPr>
      </p:pic>
      <p:sp>
        <p:nvSpPr>
          <p:cNvPr id="1048766" name="文本框 3"/>
          <p:cNvSpPr txBox="1"/>
          <p:nvPr/>
        </p:nvSpPr>
        <p:spPr>
          <a:xfrm>
            <a:off x="272621" y="454000"/>
            <a:ext cx="31546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资讯管理平台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7" name="文本框 4"/>
          <p:cNvSpPr txBox="1"/>
          <p:nvPr/>
        </p:nvSpPr>
        <p:spPr>
          <a:xfrm>
            <a:off x="818410" y="236260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监管动态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8" name="文本框 5"/>
          <p:cNvSpPr txBox="1"/>
          <p:nvPr/>
        </p:nvSpPr>
        <p:spPr>
          <a:xfrm>
            <a:off x="818406" y="35578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投研资讯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9" name="文本框 6"/>
          <p:cNvSpPr txBox="1"/>
          <p:nvPr/>
        </p:nvSpPr>
        <p:spPr>
          <a:xfrm>
            <a:off x="813995" y="473382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公告检索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0" name="文本框 9"/>
          <p:cNvSpPr txBox="1"/>
          <p:nvPr/>
        </p:nvSpPr>
        <p:spPr>
          <a:xfrm>
            <a:off x="3159102" y="21833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监管动态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1" name="文本框 10"/>
          <p:cNvSpPr txBox="1"/>
          <p:nvPr/>
        </p:nvSpPr>
        <p:spPr>
          <a:xfrm>
            <a:off x="3159102" y="26771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关注动态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2" name="文本框 11"/>
          <p:cNvSpPr txBox="1"/>
          <p:nvPr/>
        </p:nvSpPr>
        <p:spPr>
          <a:xfrm>
            <a:off x="3185009" y="342982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投研资讯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3" name="文本框 12"/>
          <p:cNvSpPr txBox="1"/>
          <p:nvPr/>
        </p:nvSpPr>
        <p:spPr>
          <a:xfrm>
            <a:off x="3137077" y="410409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沪深北公告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4" name="文本框 13"/>
          <p:cNvSpPr txBox="1"/>
          <p:nvPr/>
        </p:nvSpPr>
        <p:spPr>
          <a:xfrm>
            <a:off x="3221683" y="4552343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IPO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公告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5" name="文本框 14"/>
          <p:cNvSpPr txBox="1"/>
          <p:nvPr/>
        </p:nvSpPr>
        <p:spPr>
          <a:xfrm>
            <a:off x="3113698" y="503129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新三板公告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6" name="文本框 15"/>
          <p:cNvSpPr txBox="1"/>
          <p:nvPr/>
        </p:nvSpPr>
        <p:spPr>
          <a:xfrm>
            <a:off x="3151988" y="550029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港股公告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7" name="文本框 16"/>
          <p:cNvSpPr txBox="1"/>
          <p:nvPr/>
        </p:nvSpPr>
        <p:spPr>
          <a:xfrm>
            <a:off x="3176013" y="59604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辅导公告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8" name="文本框 17"/>
          <p:cNvSpPr txBox="1"/>
          <p:nvPr/>
        </p:nvSpPr>
        <p:spPr>
          <a:xfrm>
            <a:off x="3159102" y="642540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关注公司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9" name="文本框 7"/>
          <p:cNvSpPr txBox="1"/>
          <p:nvPr/>
        </p:nvSpPr>
        <p:spPr>
          <a:xfrm>
            <a:off x="10498479" y="29834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机构调研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7" name="组合 24"/>
          <p:cNvGrpSpPr/>
          <p:nvPr/>
        </p:nvGrpSpPr>
        <p:grpSpPr>
          <a:xfrm>
            <a:off x="8584934" y="2183326"/>
            <a:ext cx="902811" cy="2030936"/>
            <a:chOff x="5886608" y="4580843"/>
            <a:chExt cx="902811" cy="2030936"/>
          </a:xfrm>
        </p:grpSpPr>
        <p:sp>
          <p:nvSpPr>
            <p:cNvPr id="1048780" name="文本框 19"/>
            <p:cNvSpPr txBox="1"/>
            <p:nvPr/>
          </p:nvSpPr>
          <p:spPr>
            <a:xfrm>
              <a:off x="5886608" y="4580843"/>
              <a:ext cx="902811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r>
                <a: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调研查询</a:t>
              </a:r>
              <a:endPara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81" name="文本框 20"/>
            <p:cNvSpPr txBox="1"/>
            <p:nvPr/>
          </p:nvSpPr>
          <p:spPr>
            <a:xfrm>
              <a:off x="5886608" y="5155229"/>
              <a:ext cx="902811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r>
                <a: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问答查询</a:t>
              </a:r>
              <a:endPara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82" name="文本框 21"/>
            <p:cNvSpPr txBox="1"/>
            <p:nvPr/>
          </p:nvSpPr>
          <p:spPr>
            <a:xfrm>
              <a:off x="5886608" y="5729615"/>
              <a:ext cx="902811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r>
                <a: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关注公司</a:t>
              </a:r>
              <a:endPara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83" name="文本框 22"/>
            <p:cNvSpPr txBox="1"/>
            <p:nvPr/>
          </p:nvSpPr>
          <p:spPr>
            <a:xfrm>
              <a:off x="5886608" y="6304002"/>
              <a:ext cx="902811" cy="30777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p>
              <a:r>
                <a: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调研概况</a:t>
              </a:r>
              <a:endPara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Group 39"/>
          <p:cNvGrpSpPr/>
          <p:nvPr/>
        </p:nvGrpSpPr>
        <p:grpSpPr bwMode="auto">
          <a:xfrm>
            <a:off x="4186742" y="3215602"/>
            <a:ext cx="3816991" cy="2483788"/>
            <a:chOff x="0" y="0"/>
            <a:chExt cx="2724" cy="1835"/>
          </a:xfrm>
        </p:grpSpPr>
        <p:sp>
          <p:nvSpPr>
            <p:cNvPr id="1048784" name="Oval 40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p>
              <a:endParaRPr lang="zh-CN" altLang="en-US" sz="2400"/>
            </a:p>
          </p:txBody>
        </p:sp>
        <p:pic>
          <p:nvPicPr>
            <p:cNvPr id="2097174" name="Picture 42" descr="apple icon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" y="0"/>
              <a:ext cx="2246" cy="1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97175" name="图片 58" descr="C:\Users\ruixue.shang\Desktop\微信截图_20220322152850.png微信截图_2022032215285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53303" y="3366242"/>
            <a:ext cx="3074087" cy="1604420"/>
          </a:xfrm>
          <a:prstGeom prst="rect">
            <a:avLst/>
          </a:prstGeom>
        </p:spPr>
      </p:pic>
      <p:sp>
        <p:nvSpPr>
          <p:cNvPr id="1048785" name="矩形 50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786" name="圆角矩形 53"/>
          <p:cNvSpPr/>
          <p:nvPr/>
        </p:nvSpPr>
        <p:spPr>
          <a:xfrm>
            <a:off x="9933057" y="5226668"/>
            <a:ext cx="2094271" cy="547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7272A"/>
              </a:gs>
              <a:gs pos="65000">
                <a:srgbClr val="9D0405"/>
              </a:gs>
              <a:gs pos="83000">
                <a:srgbClr val="860506"/>
              </a:gs>
              <a:gs pos="100000">
                <a:srgbClr val="500907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87" name="文本框 60"/>
          <p:cNvSpPr txBox="1"/>
          <p:nvPr/>
        </p:nvSpPr>
        <p:spPr>
          <a:xfrm>
            <a:off x="10536995" y="534640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研报检索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8" name="圆角矩形 61"/>
          <p:cNvSpPr/>
          <p:nvPr/>
        </p:nvSpPr>
        <p:spPr>
          <a:xfrm>
            <a:off x="8404602" y="4969140"/>
            <a:ext cx="1263471" cy="337500"/>
          </a:xfrm>
          <a:prstGeom prst="roundRect">
            <a:avLst>
              <a:gd name="adj" fmla="val 50000"/>
            </a:avLst>
          </a:prstGeom>
          <a:solidFill>
            <a:srgbClr val="9F07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9" name="文本框 62"/>
          <p:cNvSpPr txBox="1"/>
          <p:nvPr/>
        </p:nvSpPr>
        <p:spPr>
          <a:xfrm>
            <a:off x="8591054" y="4984190"/>
            <a:ext cx="902811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企业研报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90" name="圆角矩形 63"/>
          <p:cNvSpPr/>
          <p:nvPr/>
        </p:nvSpPr>
        <p:spPr>
          <a:xfrm>
            <a:off x="8404601" y="5608104"/>
            <a:ext cx="1263471" cy="337500"/>
          </a:xfrm>
          <a:prstGeom prst="roundRect">
            <a:avLst>
              <a:gd name="adj" fmla="val 50000"/>
            </a:avLst>
          </a:prstGeom>
          <a:solidFill>
            <a:srgbClr val="9F070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91" name="文本框 64"/>
          <p:cNvSpPr txBox="1"/>
          <p:nvPr/>
        </p:nvSpPr>
        <p:spPr>
          <a:xfrm>
            <a:off x="8601845" y="5643325"/>
            <a:ext cx="902811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定向搜索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92" name="文本框 8"/>
          <p:cNvSpPr txBox="1"/>
          <p:nvPr/>
        </p:nvSpPr>
        <p:spPr>
          <a:xfrm>
            <a:off x="473917" y="1244239"/>
            <a:ext cx="8107681" cy="103250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全方位帮助分析师了解市场政策动态，帮助分析师降低传统数据信息处理方式的弊端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投研作为整个资本市场链条上的一环，交易、风控都在快速智能化发展，帮助分析师掌握行业节奏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提高各类投研工作的效率，精准定位检索行业、企业研报等功能。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93" name="文本框 65"/>
          <p:cNvSpPr txBox="1"/>
          <p:nvPr/>
        </p:nvSpPr>
        <p:spPr>
          <a:xfrm>
            <a:off x="3694097" y="673709"/>
            <a:ext cx="6115050" cy="6248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1" lang="zh-CN" altLang="en-US" sz="3200" b="1" i="1" spc="300" dirty="0">
                <a:solidFill>
                  <a:srgbClr val="9F0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赋能各项投研业务资讯支持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图片 8"/>
          <p:cNvPicPr>
            <a:picLocks noChangeAspect="1"/>
          </p:cNvPicPr>
          <p:nvPr/>
        </p:nvPicPr>
        <p:blipFill rotWithShape="1">
          <a:blip r:embed="rId3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794" name="矩形 15"/>
          <p:cNvSpPr/>
          <p:nvPr/>
        </p:nvSpPr>
        <p:spPr>
          <a:xfrm>
            <a:off x="-1524" y="0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795" name="矩形 5"/>
          <p:cNvSpPr/>
          <p:nvPr/>
        </p:nvSpPr>
        <p:spPr>
          <a:xfrm>
            <a:off x="-1544" y="-20901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77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524" y="256356"/>
            <a:ext cx="1664502" cy="408846"/>
          </a:xfrm>
          <a:prstGeom prst="rect">
            <a:avLst/>
          </a:prstGeom>
        </p:spPr>
      </p:pic>
      <p:sp>
        <p:nvSpPr>
          <p:cNvPr id="1048796" name="文本框 6"/>
          <p:cNvSpPr txBox="1"/>
          <p:nvPr/>
        </p:nvSpPr>
        <p:spPr>
          <a:xfrm>
            <a:off x="321542" y="256356"/>
            <a:ext cx="31546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投研资讯功能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97" name="文本框 7"/>
          <p:cNvSpPr txBox="1"/>
          <p:nvPr/>
        </p:nvSpPr>
        <p:spPr>
          <a:xfrm>
            <a:off x="407988" y="1573770"/>
            <a:ext cx="11206481" cy="7188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可以设置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家关注的公司，系统自动抓取关注公司公告和舆情预警信息，让用户随时了解公司最新市场信息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单个账号可以设置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个关注行业，系统自动推送负面舆情较多的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家公司，并对行业负面信息进行预警提示，便于用户及时了解行业动态。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98" name="文本框 10"/>
          <p:cNvSpPr txBox="1"/>
          <p:nvPr/>
        </p:nvSpPr>
        <p:spPr>
          <a:xfrm>
            <a:off x="833196" y="924870"/>
            <a:ext cx="8602981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solidFill>
                  <a:srgbClr val="9F0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实时监控企业动态，智能预警企业舆情</a:t>
            </a:r>
            <a:endParaRPr kumimoji="1" lang="zh-CN" altLang="en-US" sz="3600" b="1" i="1" spc="300" dirty="0">
              <a:solidFill>
                <a:srgbClr val="9F07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05" name="图表 11"/>
          <p:cNvGraphicFramePr/>
          <p:nvPr/>
        </p:nvGraphicFramePr>
        <p:xfrm>
          <a:off x="409353" y="2342324"/>
          <a:ext cx="4248754" cy="2882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194306" name="图表 12"/>
          <p:cNvGraphicFramePr/>
          <p:nvPr/>
        </p:nvGraphicFramePr>
        <p:xfrm>
          <a:off x="2179674" y="3963024"/>
          <a:ext cx="4738611" cy="2882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97178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351" y="2713234"/>
            <a:ext cx="4925468" cy="3729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799" name="文本框 2"/>
          <p:cNvSpPr txBox="1"/>
          <p:nvPr/>
        </p:nvSpPr>
        <p:spPr>
          <a:xfrm>
            <a:off x="6916741" y="2667101"/>
            <a:ext cx="1551709" cy="3077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行业预警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0" name="矩形 14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图片 38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-11069" y="1282"/>
            <a:ext cx="12191980" cy="6856718"/>
          </a:xfrm>
          <a:prstGeom prst="rect">
            <a:avLst/>
          </a:prstGeom>
        </p:spPr>
      </p:pic>
      <p:sp>
        <p:nvSpPr>
          <p:cNvPr id="1048801" name="矩形 39"/>
          <p:cNvSpPr/>
          <p:nvPr/>
        </p:nvSpPr>
        <p:spPr>
          <a:xfrm>
            <a:off x="-12613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02" name="矩形 29"/>
          <p:cNvSpPr/>
          <p:nvPr/>
        </p:nvSpPr>
        <p:spPr>
          <a:xfrm>
            <a:off x="800100" y="5331128"/>
            <a:ext cx="2298700" cy="57404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19050">
            <a:solidFill>
              <a:srgbClr val="EF535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8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395" y="280833"/>
            <a:ext cx="1664502" cy="408846"/>
          </a:xfrm>
          <a:prstGeom prst="rect">
            <a:avLst/>
          </a:prstGeom>
        </p:spPr>
      </p:pic>
      <p:pic>
        <p:nvPicPr>
          <p:cNvPr id="2097181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1" y="1239852"/>
            <a:ext cx="6458025" cy="3415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803" name="矩形 16"/>
          <p:cNvSpPr/>
          <p:nvPr/>
        </p:nvSpPr>
        <p:spPr>
          <a:xfrm>
            <a:off x="9770108" y="4738687"/>
            <a:ext cx="2251077" cy="181665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4" name="矩形 17"/>
          <p:cNvSpPr/>
          <p:nvPr/>
        </p:nvSpPr>
        <p:spPr>
          <a:xfrm>
            <a:off x="9770613" y="4353090"/>
            <a:ext cx="2182561" cy="32613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根据多关键词快速查询上市公司相关报告；精准跳转相关内容，高效精准获取财报信息</a:t>
            </a:r>
            <a:b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5" name="右箭头 204"/>
          <p:cNvSpPr/>
          <p:nvPr/>
        </p:nvSpPr>
        <p:spPr>
          <a:xfrm rot="16200000">
            <a:off x="10542270" y="4102100"/>
            <a:ext cx="508000" cy="420370"/>
          </a:xfrm>
          <a:prstGeom prst="rightArrow">
            <a:avLst/>
          </a:prstGeom>
          <a:solidFill>
            <a:srgbClr val="95B3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6" name="右箭头 204"/>
          <p:cNvSpPr/>
          <p:nvPr/>
        </p:nvSpPr>
        <p:spPr>
          <a:xfrm>
            <a:off x="9214485" y="5591175"/>
            <a:ext cx="508000" cy="420370"/>
          </a:xfrm>
          <a:prstGeom prst="rightArrow">
            <a:avLst/>
          </a:prstGeom>
          <a:solidFill>
            <a:srgbClr val="95B3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7" name="矩形 20"/>
          <p:cNvSpPr/>
          <p:nvPr/>
        </p:nvSpPr>
        <p:spPr>
          <a:xfrm>
            <a:off x="3472501" y="2921000"/>
            <a:ext cx="2993099" cy="306258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19050">
            <a:solidFill>
              <a:srgbClr val="EF535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8" name="矩形 21"/>
          <p:cNvSpPr/>
          <p:nvPr/>
        </p:nvSpPr>
        <p:spPr>
          <a:xfrm>
            <a:off x="3470910" y="2956935"/>
            <a:ext cx="3140828" cy="246221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左侧选择年报具体目录，右侧的显示对应章节内容</a:t>
            </a:r>
            <a:endParaRPr lang="zh-CN" sz="1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809" name="右箭头 204"/>
          <p:cNvSpPr/>
          <p:nvPr/>
        </p:nvSpPr>
        <p:spPr>
          <a:xfrm>
            <a:off x="1807531" y="4115767"/>
            <a:ext cx="975377" cy="275337"/>
          </a:xfrm>
          <a:prstGeom prst="rightArrow">
            <a:avLst/>
          </a:prstGeom>
          <a:solidFill>
            <a:srgbClr val="95B3D7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10" name="矩形 23"/>
          <p:cNvSpPr/>
          <p:nvPr/>
        </p:nvSpPr>
        <p:spPr>
          <a:xfrm>
            <a:off x="2893381" y="1818284"/>
            <a:ext cx="3344233" cy="41937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19050">
            <a:solidFill>
              <a:srgbClr val="EF535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11" name="矩形 24"/>
          <p:cNvSpPr/>
          <p:nvPr/>
        </p:nvSpPr>
        <p:spPr>
          <a:xfrm>
            <a:off x="2953071" y="1757990"/>
            <a:ext cx="3353359" cy="520698"/>
          </a:xfrm>
          <a:prstGeom prst="rect">
            <a:avLst/>
          </a:prstGeom>
        </p:spPr>
        <p:txBody>
          <a:bodyPr wrap="square" anchor="ctr">
            <a:spAutoFit/>
          </a:bodyPr>
          <a:p>
            <a:pPr>
              <a:lnSpc>
                <a:spcPct val="130000"/>
              </a:lnSpc>
            </a:pPr>
            <a:r>
              <a:rPr 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资本运作情况、特殊行业、营业收入、净利润、业绩分类等全方面的条件，辅助检索</a:t>
            </a:r>
            <a:endParaRPr lang="zh-CN" sz="1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812" name="右箭头 204"/>
          <p:cNvSpPr/>
          <p:nvPr/>
        </p:nvSpPr>
        <p:spPr>
          <a:xfrm rot="5400000">
            <a:off x="6046169" y="2386717"/>
            <a:ext cx="568493" cy="270368"/>
          </a:xfrm>
          <a:prstGeom prst="rightArrow">
            <a:avLst/>
          </a:prstGeom>
          <a:solidFill>
            <a:srgbClr val="95B3D7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82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943" y="3833889"/>
            <a:ext cx="5297805" cy="2916555"/>
          </a:xfrm>
          <a:prstGeom prst="rect">
            <a:avLst/>
          </a:prstGeom>
          <a:effectLst/>
        </p:spPr>
      </p:pic>
      <p:sp>
        <p:nvSpPr>
          <p:cNvPr id="1048813" name="矩形 28"/>
          <p:cNvSpPr/>
          <p:nvPr/>
        </p:nvSpPr>
        <p:spPr>
          <a:xfrm>
            <a:off x="800100" y="5377815"/>
            <a:ext cx="2670810" cy="520700"/>
          </a:xfrm>
          <a:prstGeom prst="rect">
            <a:avLst/>
          </a:prstGeom>
        </p:spPr>
        <p:txBody>
          <a:bodyPr wrap="square" anchor="ctr">
            <a:spAutoFit/>
          </a:bodyPr>
          <a:p>
            <a:pPr>
              <a:lnSpc>
                <a:spcPct val="130000"/>
              </a:lnSpc>
            </a:pPr>
            <a:r>
              <a:rPr 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实际公告目录对应拆分</a:t>
            </a:r>
            <a:br>
              <a:rPr 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年报内容详细拆解，分段预览</a:t>
            </a:r>
            <a:endParaRPr lang="zh-CN" sz="1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814" name="右箭头 204"/>
          <p:cNvSpPr/>
          <p:nvPr/>
        </p:nvSpPr>
        <p:spPr>
          <a:xfrm>
            <a:off x="3185795" y="5533390"/>
            <a:ext cx="508000" cy="304165"/>
          </a:xfrm>
          <a:prstGeom prst="rightArrow">
            <a:avLst/>
          </a:prstGeom>
          <a:solidFill>
            <a:srgbClr val="95B3D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15" name="右箭头 204"/>
          <p:cNvSpPr/>
          <p:nvPr/>
        </p:nvSpPr>
        <p:spPr>
          <a:xfrm rot="5400000">
            <a:off x="2769235" y="4761865"/>
            <a:ext cx="668655" cy="300990"/>
          </a:xfrm>
          <a:prstGeom prst="rightArrow">
            <a:avLst/>
          </a:prstGeom>
          <a:solidFill>
            <a:srgbClr val="95B3D7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16" name="文本框 33"/>
          <p:cNvSpPr txBox="1"/>
          <p:nvPr/>
        </p:nvSpPr>
        <p:spPr>
          <a:xfrm>
            <a:off x="254308" y="445074"/>
            <a:ext cx="31546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定期报告检索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17" name="矩形 6"/>
          <p:cNvSpPr/>
          <p:nvPr/>
        </p:nvSpPr>
        <p:spPr>
          <a:xfrm>
            <a:off x="7800976" y="1239852"/>
            <a:ext cx="3719830" cy="554355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18" name="矩形 7"/>
          <p:cNvSpPr/>
          <p:nvPr/>
        </p:nvSpPr>
        <p:spPr>
          <a:xfrm>
            <a:off x="7801846" y="1356626"/>
            <a:ext cx="1355490" cy="320742"/>
          </a:xfrm>
          <a:prstGeom prst="rect">
            <a:avLst/>
          </a:prstGeom>
          <a:solidFill>
            <a:srgbClr val="6F0806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个性年报目录</a:t>
            </a:r>
            <a:endParaRPr lang="zh-CN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19" name="矩形 8"/>
          <p:cNvSpPr/>
          <p:nvPr/>
        </p:nvSpPr>
        <p:spPr>
          <a:xfrm>
            <a:off x="7811846" y="2105440"/>
            <a:ext cx="1345490" cy="3301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实际公告拆解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820" name="矩形 9"/>
          <p:cNvSpPr/>
          <p:nvPr/>
        </p:nvSpPr>
        <p:spPr>
          <a:xfrm>
            <a:off x="9214070" y="1318275"/>
            <a:ext cx="2215295" cy="398780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sz="1000" dirty="0">
                <a:solidFill>
                  <a:srgbClr val="6F070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公司专属设置、目录对应检索，全市场年报一览</a:t>
            </a:r>
            <a:endParaRPr lang="zh-CN" sz="1000" dirty="0">
              <a:solidFill>
                <a:srgbClr val="6F070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821" name="矩形 10"/>
          <p:cNvSpPr/>
          <p:nvPr/>
        </p:nvSpPr>
        <p:spPr>
          <a:xfrm>
            <a:off x="9214071" y="2053545"/>
            <a:ext cx="3585034" cy="398780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sz="1000" dirty="0">
                <a:solidFill>
                  <a:srgbClr val="2D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实际公告章节分段预览，精准定位</a:t>
            </a:r>
            <a:br>
              <a:rPr lang="zh-CN" sz="1000" dirty="0">
                <a:solidFill>
                  <a:srgbClr val="2D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sz="1000" dirty="0">
                <a:solidFill>
                  <a:srgbClr val="2D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优秀参考案例</a:t>
            </a:r>
            <a:endParaRPr lang="zh-CN" sz="1000" dirty="0">
              <a:solidFill>
                <a:srgbClr val="2D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2" name="矩形 11"/>
          <p:cNvSpPr/>
          <p:nvPr/>
        </p:nvSpPr>
        <p:spPr>
          <a:xfrm>
            <a:off x="7811846" y="2878279"/>
            <a:ext cx="1346345" cy="298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定期报告法规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823" name="矩形 12"/>
          <p:cNvSpPr/>
          <p:nvPr/>
        </p:nvSpPr>
        <p:spPr>
          <a:xfrm>
            <a:off x="7802246" y="2749882"/>
            <a:ext cx="3718560" cy="554355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4" name="矩形 13"/>
          <p:cNvSpPr/>
          <p:nvPr/>
        </p:nvSpPr>
        <p:spPr>
          <a:xfrm>
            <a:off x="7801611" y="1993597"/>
            <a:ext cx="3718560" cy="554355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5" name="矩形 14"/>
          <p:cNvSpPr/>
          <p:nvPr/>
        </p:nvSpPr>
        <p:spPr>
          <a:xfrm>
            <a:off x="7802482" y="3615453"/>
            <a:ext cx="1341104" cy="309168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我的收藏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826" name="矩形 15"/>
          <p:cNvSpPr/>
          <p:nvPr/>
        </p:nvSpPr>
        <p:spPr>
          <a:xfrm>
            <a:off x="9214071" y="3606862"/>
            <a:ext cx="2305465" cy="246221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sz="1000" dirty="0">
                <a:solidFill>
                  <a:srgbClr val="71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定期报告参考内容一键收藏</a:t>
            </a:r>
            <a:endParaRPr lang="zh-CN" sz="1000" dirty="0">
              <a:solidFill>
                <a:srgbClr val="71AD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7" name="矩形 27"/>
          <p:cNvSpPr/>
          <p:nvPr/>
        </p:nvSpPr>
        <p:spPr>
          <a:xfrm>
            <a:off x="7800976" y="3492832"/>
            <a:ext cx="3718560" cy="554355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8" name="矩形 32"/>
          <p:cNvSpPr/>
          <p:nvPr/>
        </p:nvSpPr>
        <p:spPr>
          <a:xfrm>
            <a:off x="9206162" y="2907019"/>
            <a:ext cx="3585298" cy="245110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altLang="en-US" sz="10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年报季专题法库</a:t>
            </a:r>
            <a:endParaRPr lang="zh-CN" altLang="en-US" sz="10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9" name="矩形 36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图片 38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-11069" y="1282"/>
            <a:ext cx="12191980" cy="6856718"/>
          </a:xfrm>
          <a:prstGeom prst="rect">
            <a:avLst/>
          </a:prstGeom>
        </p:spPr>
      </p:pic>
      <p:sp>
        <p:nvSpPr>
          <p:cNvPr id="1048830" name="矩形 39"/>
          <p:cNvSpPr/>
          <p:nvPr/>
        </p:nvSpPr>
        <p:spPr>
          <a:xfrm>
            <a:off x="-12613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18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395" y="280833"/>
            <a:ext cx="1664502" cy="408846"/>
          </a:xfrm>
          <a:prstGeom prst="rect">
            <a:avLst/>
          </a:prstGeom>
        </p:spPr>
      </p:pic>
      <p:sp>
        <p:nvSpPr>
          <p:cNvPr id="1048831" name="文本框 33"/>
          <p:cNvSpPr txBox="1"/>
          <p:nvPr/>
        </p:nvSpPr>
        <p:spPr>
          <a:xfrm>
            <a:off x="254308" y="445074"/>
            <a:ext cx="21640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研报检索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32" name="矩形 36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18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628530"/>
            <a:ext cx="1669463" cy="3917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86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482" y="2628530"/>
            <a:ext cx="8827450" cy="3917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833" name="文本框 37"/>
          <p:cNvSpPr txBox="1"/>
          <p:nvPr/>
        </p:nvSpPr>
        <p:spPr>
          <a:xfrm>
            <a:off x="2543230" y="886965"/>
            <a:ext cx="6115050" cy="6248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1" lang="zh-CN" altLang="en-US" sz="3200" b="1" i="1" spc="300" dirty="0">
                <a:solidFill>
                  <a:srgbClr val="9F0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定项定标高效检索研究报告</a:t>
            </a:r>
            <a:endParaRPr lang="zh-CN" altLang="en-US" sz="3200" dirty="0"/>
          </a:p>
        </p:txBody>
      </p:sp>
      <p:sp>
        <p:nvSpPr>
          <p:cNvPr id="1048834" name="文本框 40"/>
          <p:cNvSpPr txBox="1"/>
          <p:nvPr/>
        </p:nvSpPr>
        <p:spPr>
          <a:xfrm>
            <a:off x="465011" y="1673709"/>
            <a:ext cx="8107681" cy="7188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高效便捷检索市场、行业等研究报告，利用智能化检索库，研报细致化分类、企业研究、行业研究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满足报告中定位检索，简单细分各报告中类别项目，高效利用研报数据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图片 2" descr="背景图案&#10;&#10;描述已自动生成"/>
          <p:cNvPicPr>
            <a:picLocks noChangeAspect="1"/>
          </p:cNvPicPr>
          <p:nvPr/>
        </p:nvPicPr>
        <p:blipFill rotWithShape="1">
          <a:blip r:embed="rId1"/>
          <a:srcRect b="12826"/>
          <a:stretch>
            <a:fillRect/>
          </a:stretch>
        </p:blipFill>
        <p:spPr>
          <a:xfrm>
            <a:off x="1227137" y="2592070"/>
            <a:ext cx="3111500" cy="2037080"/>
          </a:xfrm>
          <a:prstGeom prst="rect">
            <a:avLst/>
          </a:prstGeom>
        </p:spPr>
      </p:pic>
      <p:sp>
        <p:nvSpPr>
          <p:cNvPr id="1048836" name="矩形 3"/>
          <p:cNvSpPr/>
          <p:nvPr/>
        </p:nvSpPr>
        <p:spPr>
          <a:xfrm>
            <a:off x="4530807" y="2592070"/>
            <a:ext cx="2295525" cy="10763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4800" b="1" i="1" dirty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rPr>
              <a:t>.2</a:t>
            </a:r>
            <a:endParaRPr kumimoji="0" lang="zh-CN" altLang="en-US" sz="4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37" name="文本框 5"/>
          <p:cNvSpPr txBox="1"/>
          <p:nvPr/>
        </p:nvSpPr>
        <p:spPr>
          <a:xfrm>
            <a:off x="4562475" y="3885164"/>
            <a:ext cx="6096000" cy="8915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2C27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路演管理系统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C27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38" name="Rectangle 5"/>
          <p:cNvSpPr/>
          <p:nvPr/>
        </p:nvSpPr>
        <p:spPr>
          <a:xfrm>
            <a:off x="1966564" y="2385494"/>
            <a:ext cx="4744147" cy="1276350"/>
          </a:xfrm>
          <a:prstGeom prst="rect">
            <a:avLst/>
          </a:prstGeom>
          <a:noFill/>
          <a:ln w="127000" cap="flat" cmpd="sng" algn="ctr">
            <a:solidFill>
              <a:srgbClr val="FFFFFF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图片 27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839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8840" name="矩形 6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438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89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880" y="329066"/>
            <a:ext cx="1664502" cy="408846"/>
          </a:xfrm>
          <a:prstGeom prst="rect">
            <a:avLst/>
          </a:prstGeom>
        </p:spPr>
      </p:pic>
      <p:sp>
        <p:nvSpPr>
          <p:cNvPr id="1048841" name="文本框 5"/>
          <p:cNvSpPr txBox="1"/>
          <p:nvPr/>
        </p:nvSpPr>
        <p:spPr>
          <a:xfrm>
            <a:off x="794331" y="2545792"/>
            <a:ext cx="10924695" cy="815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实时语音文字交流外，图片、音频及宣传视频等文件上传，通过通过在线音视频直播，或与上市公司电话会议、视频会议结合，即可完成多人、异地、即时、优质、高效的通讯交流，实现活动的高效化、信息传播最大化、成本最优化。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42" name="文本框 8"/>
          <p:cNvSpPr txBox="1"/>
          <p:nvPr/>
        </p:nvSpPr>
        <p:spPr>
          <a:xfrm>
            <a:off x="1517903" y="366216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b="1" dirty="0">
                <a:solidFill>
                  <a:srgbClr val="6E1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支持会议鉴权</a:t>
            </a:r>
            <a:endParaRPr kumimoji="1" lang="zh-CN" altLang="en-US" sz="2000" b="1" dirty="0">
              <a:solidFill>
                <a:srgbClr val="6E1C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43" name="Freeform 94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671766" y="3662161"/>
            <a:ext cx="539115" cy="539115"/>
          </a:xfrm>
          <a:custGeom>
            <a:avLst/>
            <a:gdLst>
              <a:gd name="T0" fmla="*/ 624 w 773"/>
              <a:gd name="T1" fmla="*/ 425 h 773"/>
              <a:gd name="T2" fmla="*/ 631 w 773"/>
              <a:gd name="T3" fmla="*/ 445 h 773"/>
              <a:gd name="T4" fmla="*/ 614 w 773"/>
              <a:gd name="T5" fmla="*/ 457 h 773"/>
              <a:gd name="T6" fmla="*/ 424 w 773"/>
              <a:gd name="T7" fmla="*/ 450 h 773"/>
              <a:gd name="T8" fmla="*/ 424 w 773"/>
              <a:gd name="T9" fmla="*/ 429 h 773"/>
              <a:gd name="T10" fmla="*/ 438 w 773"/>
              <a:gd name="T11" fmla="*/ 352 h 773"/>
              <a:gd name="T12" fmla="*/ 524 w 773"/>
              <a:gd name="T13" fmla="*/ 358 h 773"/>
              <a:gd name="T14" fmla="*/ 524 w 773"/>
              <a:gd name="T15" fmla="*/ 379 h 773"/>
              <a:gd name="T16" fmla="*/ 438 w 773"/>
              <a:gd name="T17" fmla="*/ 387 h 773"/>
              <a:gd name="T18" fmla="*/ 421 w 773"/>
              <a:gd name="T19" fmla="*/ 374 h 773"/>
              <a:gd name="T20" fmla="*/ 428 w 773"/>
              <a:gd name="T21" fmla="*/ 355 h 773"/>
              <a:gd name="T22" fmla="*/ 614 w 773"/>
              <a:gd name="T23" fmla="*/ 281 h 773"/>
              <a:gd name="T24" fmla="*/ 631 w 773"/>
              <a:gd name="T25" fmla="*/ 293 h 773"/>
              <a:gd name="T26" fmla="*/ 624 w 773"/>
              <a:gd name="T27" fmla="*/ 313 h 773"/>
              <a:gd name="T28" fmla="*/ 433 w 773"/>
              <a:gd name="T29" fmla="*/ 315 h 773"/>
              <a:gd name="T30" fmla="*/ 421 w 773"/>
              <a:gd name="T31" fmla="*/ 298 h 773"/>
              <a:gd name="T32" fmla="*/ 433 w 773"/>
              <a:gd name="T33" fmla="*/ 283 h 773"/>
              <a:gd name="T34" fmla="*/ 315 w 773"/>
              <a:gd name="T35" fmla="*/ 421 h 773"/>
              <a:gd name="T36" fmla="*/ 545 w 773"/>
              <a:gd name="T37" fmla="*/ 211 h 773"/>
              <a:gd name="T38" fmla="*/ 560 w 773"/>
              <a:gd name="T39" fmla="*/ 222 h 773"/>
              <a:gd name="T40" fmla="*/ 555 w 773"/>
              <a:gd name="T41" fmla="*/ 243 h 773"/>
              <a:gd name="T42" fmla="*/ 433 w 773"/>
              <a:gd name="T43" fmla="*/ 245 h 773"/>
              <a:gd name="T44" fmla="*/ 421 w 773"/>
              <a:gd name="T45" fmla="*/ 229 h 773"/>
              <a:gd name="T46" fmla="*/ 433 w 773"/>
              <a:gd name="T47" fmla="*/ 212 h 773"/>
              <a:gd name="T48" fmla="*/ 330 w 773"/>
              <a:gd name="T49" fmla="*/ 213 h 773"/>
              <a:gd name="T50" fmla="*/ 351 w 773"/>
              <a:gd name="T51" fmla="*/ 421 h 773"/>
              <a:gd name="T52" fmla="*/ 315 w 773"/>
              <a:gd name="T53" fmla="*/ 457 h 773"/>
              <a:gd name="T54" fmla="*/ 142 w 773"/>
              <a:gd name="T55" fmla="*/ 436 h 773"/>
              <a:gd name="T56" fmla="*/ 150 w 773"/>
              <a:gd name="T57" fmla="*/ 221 h 773"/>
              <a:gd name="T58" fmla="*/ 69 w 773"/>
              <a:gd name="T59" fmla="*/ 563 h 773"/>
              <a:gd name="T60" fmla="*/ 34 w 773"/>
              <a:gd name="T61" fmla="*/ 70 h 773"/>
              <a:gd name="T62" fmla="*/ 34 w 773"/>
              <a:gd name="T63" fmla="*/ 70 h 773"/>
              <a:gd name="T64" fmla="*/ 419 w 773"/>
              <a:gd name="T65" fmla="*/ 22 h 773"/>
              <a:gd name="T66" fmla="*/ 762 w 773"/>
              <a:gd name="T67" fmla="*/ 46 h 773"/>
              <a:gd name="T68" fmla="*/ 770 w 773"/>
              <a:gd name="T69" fmla="*/ 119 h 773"/>
              <a:gd name="T70" fmla="*/ 737 w 773"/>
              <a:gd name="T71" fmla="*/ 563 h 773"/>
              <a:gd name="T72" fmla="*/ 703 w 773"/>
              <a:gd name="T73" fmla="*/ 598 h 773"/>
              <a:gd name="T74" fmla="*/ 507 w 773"/>
              <a:gd name="T75" fmla="*/ 747 h 773"/>
              <a:gd name="T76" fmla="*/ 505 w 773"/>
              <a:gd name="T77" fmla="*/ 766 h 773"/>
              <a:gd name="T78" fmla="*/ 487 w 773"/>
              <a:gd name="T79" fmla="*/ 772 h 773"/>
              <a:gd name="T80" fmla="*/ 293 w 773"/>
              <a:gd name="T81" fmla="*/ 768 h 773"/>
              <a:gd name="T82" fmla="*/ 275 w 773"/>
              <a:gd name="T83" fmla="*/ 772 h 773"/>
              <a:gd name="T84" fmla="*/ 263 w 773"/>
              <a:gd name="T85" fmla="*/ 755 h 773"/>
              <a:gd name="T86" fmla="*/ 369 w 773"/>
              <a:gd name="T87" fmla="*/ 643 h 773"/>
              <a:gd name="T88" fmla="*/ 44 w 773"/>
              <a:gd name="T89" fmla="*/ 588 h 773"/>
              <a:gd name="T90" fmla="*/ 21 w 773"/>
              <a:gd name="T91" fmla="*/ 137 h 773"/>
              <a:gd name="T92" fmla="*/ 0 w 773"/>
              <a:gd name="T93" fmla="*/ 70 h 773"/>
              <a:gd name="T94" fmla="*/ 34 w 773"/>
              <a:gd name="T95" fmla="*/ 35 h 773"/>
              <a:gd name="T96" fmla="*/ 372 w 773"/>
              <a:gd name="T97" fmla="*/ 2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73" h="773">
                <a:moveTo>
                  <a:pt x="438" y="421"/>
                </a:moveTo>
                <a:lnTo>
                  <a:pt x="614" y="421"/>
                </a:lnTo>
                <a:lnTo>
                  <a:pt x="621" y="423"/>
                </a:lnTo>
                <a:lnTo>
                  <a:pt x="624" y="425"/>
                </a:lnTo>
                <a:lnTo>
                  <a:pt x="628" y="429"/>
                </a:lnTo>
                <a:lnTo>
                  <a:pt x="631" y="434"/>
                </a:lnTo>
                <a:lnTo>
                  <a:pt x="632" y="440"/>
                </a:lnTo>
                <a:lnTo>
                  <a:pt x="631" y="445"/>
                </a:lnTo>
                <a:lnTo>
                  <a:pt x="628" y="450"/>
                </a:lnTo>
                <a:lnTo>
                  <a:pt x="624" y="454"/>
                </a:lnTo>
                <a:lnTo>
                  <a:pt x="621" y="457"/>
                </a:lnTo>
                <a:lnTo>
                  <a:pt x="614" y="457"/>
                </a:lnTo>
                <a:lnTo>
                  <a:pt x="438" y="457"/>
                </a:lnTo>
                <a:lnTo>
                  <a:pt x="433" y="457"/>
                </a:lnTo>
                <a:lnTo>
                  <a:pt x="428" y="454"/>
                </a:lnTo>
                <a:lnTo>
                  <a:pt x="424" y="450"/>
                </a:lnTo>
                <a:lnTo>
                  <a:pt x="421" y="445"/>
                </a:lnTo>
                <a:lnTo>
                  <a:pt x="421" y="440"/>
                </a:lnTo>
                <a:lnTo>
                  <a:pt x="421" y="434"/>
                </a:lnTo>
                <a:lnTo>
                  <a:pt x="424" y="429"/>
                </a:lnTo>
                <a:lnTo>
                  <a:pt x="428" y="425"/>
                </a:lnTo>
                <a:lnTo>
                  <a:pt x="433" y="423"/>
                </a:lnTo>
                <a:lnTo>
                  <a:pt x="438" y="421"/>
                </a:lnTo>
                <a:close/>
                <a:moveTo>
                  <a:pt x="438" y="352"/>
                </a:moveTo>
                <a:lnTo>
                  <a:pt x="509" y="352"/>
                </a:lnTo>
                <a:lnTo>
                  <a:pt x="514" y="352"/>
                </a:lnTo>
                <a:lnTo>
                  <a:pt x="520" y="355"/>
                </a:lnTo>
                <a:lnTo>
                  <a:pt x="524" y="358"/>
                </a:lnTo>
                <a:lnTo>
                  <a:pt x="526" y="364"/>
                </a:lnTo>
                <a:lnTo>
                  <a:pt x="526" y="369"/>
                </a:lnTo>
                <a:lnTo>
                  <a:pt x="526" y="374"/>
                </a:lnTo>
                <a:lnTo>
                  <a:pt x="524" y="379"/>
                </a:lnTo>
                <a:lnTo>
                  <a:pt x="520" y="383"/>
                </a:lnTo>
                <a:lnTo>
                  <a:pt x="514" y="386"/>
                </a:lnTo>
                <a:lnTo>
                  <a:pt x="509" y="387"/>
                </a:lnTo>
                <a:lnTo>
                  <a:pt x="438" y="387"/>
                </a:lnTo>
                <a:lnTo>
                  <a:pt x="433" y="386"/>
                </a:lnTo>
                <a:lnTo>
                  <a:pt x="428" y="383"/>
                </a:lnTo>
                <a:lnTo>
                  <a:pt x="424" y="379"/>
                </a:lnTo>
                <a:lnTo>
                  <a:pt x="421" y="374"/>
                </a:lnTo>
                <a:lnTo>
                  <a:pt x="421" y="369"/>
                </a:lnTo>
                <a:lnTo>
                  <a:pt x="421" y="364"/>
                </a:lnTo>
                <a:lnTo>
                  <a:pt x="424" y="358"/>
                </a:lnTo>
                <a:lnTo>
                  <a:pt x="428" y="355"/>
                </a:lnTo>
                <a:lnTo>
                  <a:pt x="433" y="352"/>
                </a:lnTo>
                <a:lnTo>
                  <a:pt x="438" y="352"/>
                </a:lnTo>
                <a:close/>
                <a:moveTo>
                  <a:pt x="438" y="281"/>
                </a:moveTo>
                <a:lnTo>
                  <a:pt x="614" y="281"/>
                </a:lnTo>
                <a:lnTo>
                  <a:pt x="621" y="283"/>
                </a:lnTo>
                <a:lnTo>
                  <a:pt x="624" y="285"/>
                </a:lnTo>
                <a:lnTo>
                  <a:pt x="628" y="288"/>
                </a:lnTo>
                <a:lnTo>
                  <a:pt x="631" y="293"/>
                </a:lnTo>
                <a:lnTo>
                  <a:pt x="632" y="298"/>
                </a:lnTo>
                <a:lnTo>
                  <a:pt x="631" y="305"/>
                </a:lnTo>
                <a:lnTo>
                  <a:pt x="628" y="309"/>
                </a:lnTo>
                <a:lnTo>
                  <a:pt x="624" y="313"/>
                </a:lnTo>
                <a:lnTo>
                  <a:pt x="621" y="315"/>
                </a:lnTo>
                <a:lnTo>
                  <a:pt x="614" y="317"/>
                </a:lnTo>
                <a:lnTo>
                  <a:pt x="438" y="317"/>
                </a:lnTo>
                <a:lnTo>
                  <a:pt x="433" y="315"/>
                </a:lnTo>
                <a:lnTo>
                  <a:pt x="428" y="313"/>
                </a:lnTo>
                <a:lnTo>
                  <a:pt x="424" y="309"/>
                </a:lnTo>
                <a:lnTo>
                  <a:pt x="421" y="305"/>
                </a:lnTo>
                <a:lnTo>
                  <a:pt x="421" y="298"/>
                </a:lnTo>
                <a:lnTo>
                  <a:pt x="421" y="293"/>
                </a:lnTo>
                <a:lnTo>
                  <a:pt x="424" y="288"/>
                </a:lnTo>
                <a:lnTo>
                  <a:pt x="428" y="285"/>
                </a:lnTo>
                <a:lnTo>
                  <a:pt x="433" y="283"/>
                </a:lnTo>
                <a:lnTo>
                  <a:pt x="438" y="281"/>
                </a:lnTo>
                <a:close/>
                <a:moveTo>
                  <a:pt x="175" y="246"/>
                </a:moveTo>
                <a:lnTo>
                  <a:pt x="175" y="421"/>
                </a:lnTo>
                <a:lnTo>
                  <a:pt x="315" y="421"/>
                </a:lnTo>
                <a:lnTo>
                  <a:pt x="315" y="246"/>
                </a:lnTo>
                <a:lnTo>
                  <a:pt x="175" y="246"/>
                </a:lnTo>
                <a:close/>
                <a:moveTo>
                  <a:pt x="438" y="211"/>
                </a:moveTo>
                <a:lnTo>
                  <a:pt x="545" y="211"/>
                </a:lnTo>
                <a:lnTo>
                  <a:pt x="550" y="212"/>
                </a:lnTo>
                <a:lnTo>
                  <a:pt x="555" y="214"/>
                </a:lnTo>
                <a:lnTo>
                  <a:pt x="559" y="218"/>
                </a:lnTo>
                <a:lnTo>
                  <a:pt x="560" y="222"/>
                </a:lnTo>
                <a:lnTo>
                  <a:pt x="562" y="229"/>
                </a:lnTo>
                <a:lnTo>
                  <a:pt x="560" y="234"/>
                </a:lnTo>
                <a:lnTo>
                  <a:pt x="559" y="239"/>
                </a:lnTo>
                <a:lnTo>
                  <a:pt x="555" y="243"/>
                </a:lnTo>
                <a:lnTo>
                  <a:pt x="550" y="245"/>
                </a:lnTo>
                <a:lnTo>
                  <a:pt x="545" y="246"/>
                </a:lnTo>
                <a:lnTo>
                  <a:pt x="438" y="246"/>
                </a:lnTo>
                <a:lnTo>
                  <a:pt x="433" y="245"/>
                </a:lnTo>
                <a:lnTo>
                  <a:pt x="428" y="243"/>
                </a:lnTo>
                <a:lnTo>
                  <a:pt x="424" y="239"/>
                </a:lnTo>
                <a:lnTo>
                  <a:pt x="421" y="234"/>
                </a:lnTo>
                <a:lnTo>
                  <a:pt x="421" y="229"/>
                </a:lnTo>
                <a:lnTo>
                  <a:pt x="421" y="222"/>
                </a:lnTo>
                <a:lnTo>
                  <a:pt x="424" y="218"/>
                </a:lnTo>
                <a:lnTo>
                  <a:pt x="428" y="214"/>
                </a:lnTo>
                <a:lnTo>
                  <a:pt x="433" y="212"/>
                </a:lnTo>
                <a:lnTo>
                  <a:pt x="438" y="211"/>
                </a:lnTo>
                <a:close/>
                <a:moveTo>
                  <a:pt x="175" y="211"/>
                </a:moveTo>
                <a:lnTo>
                  <a:pt x="315" y="211"/>
                </a:lnTo>
                <a:lnTo>
                  <a:pt x="330" y="213"/>
                </a:lnTo>
                <a:lnTo>
                  <a:pt x="340" y="221"/>
                </a:lnTo>
                <a:lnTo>
                  <a:pt x="348" y="233"/>
                </a:lnTo>
                <a:lnTo>
                  <a:pt x="351" y="246"/>
                </a:lnTo>
                <a:lnTo>
                  <a:pt x="351" y="421"/>
                </a:lnTo>
                <a:lnTo>
                  <a:pt x="348" y="436"/>
                </a:lnTo>
                <a:lnTo>
                  <a:pt x="340" y="446"/>
                </a:lnTo>
                <a:lnTo>
                  <a:pt x="330" y="454"/>
                </a:lnTo>
                <a:lnTo>
                  <a:pt x="315" y="457"/>
                </a:lnTo>
                <a:lnTo>
                  <a:pt x="175" y="457"/>
                </a:lnTo>
                <a:lnTo>
                  <a:pt x="161" y="454"/>
                </a:lnTo>
                <a:lnTo>
                  <a:pt x="150" y="446"/>
                </a:lnTo>
                <a:lnTo>
                  <a:pt x="142" y="436"/>
                </a:lnTo>
                <a:lnTo>
                  <a:pt x="140" y="421"/>
                </a:lnTo>
                <a:lnTo>
                  <a:pt x="140" y="246"/>
                </a:lnTo>
                <a:lnTo>
                  <a:pt x="142" y="233"/>
                </a:lnTo>
                <a:lnTo>
                  <a:pt x="150" y="221"/>
                </a:lnTo>
                <a:lnTo>
                  <a:pt x="161" y="213"/>
                </a:lnTo>
                <a:lnTo>
                  <a:pt x="175" y="211"/>
                </a:lnTo>
                <a:close/>
                <a:moveTo>
                  <a:pt x="69" y="141"/>
                </a:moveTo>
                <a:lnTo>
                  <a:pt x="69" y="563"/>
                </a:lnTo>
                <a:lnTo>
                  <a:pt x="703" y="563"/>
                </a:lnTo>
                <a:lnTo>
                  <a:pt x="703" y="141"/>
                </a:lnTo>
                <a:lnTo>
                  <a:pt x="69" y="141"/>
                </a:lnTo>
                <a:close/>
                <a:moveTo>
                  <a:pt x="34" y="70"/>
                </a:moveTo>
                <a:lnTo>
                  <a:pt x="34" y="106"/>
                </a:lnTo>
                <a:lnTo>
                  <a:pt x="737" y="106"/>
                </a:lnTo>
                <a:lnTo>
                  <a:pt x="737" y="70"/>
                </a:lnTo>
                <a:lnTo>
                  <a:pt x="34" y="70"/>
                </a:lnTo>
                <a:close/>
                <a:moveTo>
                  <a:pt x="386" y="0"/>
                </a:moveTo>
                <a:lnTo>
                  <a:pt x="399" y="2"/>
                </a:lnTo>
                <a:lnTo>
                  <a:pt x="411" y="10"/>
                </a:lnTo>
                <a:lnTo>
                  <a:pt x="419" y="22"/>
                </a:lnTo>
                <a:lnTo>
                  <a:pt x="421" y="35"/>
                </a:lnTo>
                <a:lnTo>
                  <a:pt x="737" y="35"/>
                </a:lnTo>
                <a:lnTo>
                  <a:pt x="752" y="38"/>
                </a:lnTo>
                <a:lnTo>
                  <a:pt x="762" y="46"/>
                </a:lnTo>
                <a:lnTo>
                  <a:pt x="770" y="56"/>
                </a:lnTo>
                <a:lnTo>
                  <a:pt x="773" y="70"/>
                </a:lnTo>
                <a:lnTo>
                  <a:pt x="773" y="106"/>
                </a:lnTo>
                <a:lnTo>
                  <a:pt x="770" y="119"/>
                </a:lnTo>
                <a:lnTo>
                  <a:pt x="762" y="131"/>
                </a:lnTo>
                <a:lnTo>
                  <a:pt x="752" y="137"/>
                </a:lnTo>
                <a:lnTo>
                  <a:pt x="737" y="141"/>
                </a:lnTo>
                <a:lnTo>
                  <a:pt x="737" y="563"/>
                </a:lnTo>
                <a:lnTo>
                  <a:pt x="735" y="576"/>
                </a:lnTo>
                <a:lnTo>
                  <a:pt x="728" y="588"/>
                </a:lnTo>
                <a:lnTo>
                  <a:pt x="716" y="595"/>
                </a:lnTo>
                <a:lnTo>
                  <a:pt x="703" y="598"/>
                </a:lnTo>
                <a:lnTo>
                  <a:pt x="403" y="598"/>
                </a:lnTo>
                <a:lnTo>
                  <a:pt x="403" y="643"/>
                </a:lnTo>
                <a:lnTo>
                  <a:pt x="504" y="743"/>
                </a:lnTo>
                <a:lnTo>
                  <a:pt x="507" y="747"/>
                </a:lnTo>
                <a:lnTo>
                  <a:pt x="508" y="751"/>
                </a:lnTo>
                <a:lnTo>
                  <a:pt x="509" y="755"/>
                </a:lnTo>
                <a:lnTo>
                  <a:pt x="508" y="762"/>
                </a:lnTo>
                <a:lnTo>
                  <a:pt x="505" y="766"/>
                </a:lnTo>
                <a:lnTo>
                  <a:pt x="501" y="769"/>
                </a:lnTo>
                <a:lnTo>
                  <a:pt x="497" y="772"/>
                </a:lnTo>
                <a:lnTo>
                  <a:pt x="491" y="773"/>
                </a:lnTo>
                <a:lnTo>
                  <a:pt x="487" y="772"/>
                </a:lnTo>
                <a:lnTo>
                  <a:pt x="483" y="771"/>
                </a:lnTo>
                <a:lnTo>
                  <a:pt x="479" y="768"/>
                </a:lnTo>
                <a:lnTo>
                  <a:pt x="386" y="675"/>
                </a:lnTo>
                <a:lnTo>
                  <a:pt x="293" y="768"/>
                </a:lnTo>
                <a:lnTo>
                  <a:pt x="289" y="771"/>
                </a:lnTo>
                <a:lnTo>
                  <a:pt x="285" y="772"/>
                </a:lnTo>
                <a:lnTo>
                  <a:pt x="280" y="773"/>
                </a:lnTo>
                <a:lnTo>
                  <a:pt x="275" y="772"/>
                </a:lnTo>
                <a:lnTo>
                  <a:pt x="269" y="769"/>
                </a:lnTo>
                <a:lnTo>
                  <a:pt x="267" y="766"/>
                </a:lnTo>
                <a:lnTo>
                  <a:pt x="264" y="762"/>
                </a:lnTo>
                <a:lnTo>
                  <a:pt x="263" y="755"/>
                </a:lnTo>
                <a:lnTo>
                  <a:pt x="263" y="751"/>
                </a:lnTo>
                <a:lnTo>
                  <a:pt x="266" y="747"/>
                </a:lnTo>
                <a:lnTo>
                  <a:pt x="268" y="743"/>
                </a:lnTo>
                <a:lnTo>
                  <a:pt x="369" y="643"/>
                </a:lnTo>
                <a:lnTo>
                  <a:pt x="369" y="598"/>
                </a:lnTo>
                <a:lnTo>
                  <a:pt x="69" y="598"/>
                </a:lnTo>
                <a:lnTo>
                  <a:pt x="56" y="595"/>
                </a:lnTo>
                <a:lnTo>
                  <a:pt x="44" y="588"/>
                </a:lnTo>
                <a:lnTo>
                  <a:pt x="38" y="576"/>
                </a:lnTo>
                <a:lnTo>
                  <a:pt x="34" y="563"/>
                </a:lnTo>
                <a:lnTo>
                  <a:pt x="34" y="141"/>
                </a:lnTo>
                <a:lnTo>
                  <a:pt x="21" y="137"/>
                </a:lnTo>
                <a:lnTo>
                  <a:pt x="9" y="131"/>
                </a:lnTo>
                <a:lnTo>
                  <a:pt x="2" y="119"/>
                </a:lnTo>
                <a:lnTo>
                  <a:pt x="0" y="106"/>
                </a:lnTo>
                <a:lnTo>
                  <a:pt x="0" y="70"/>
                </a:lnTo>
                <a:lnTo>
                  <a:pt x="2" y="56"/>
                </a:lnTo>
                <a:lnTo>
                  <a:pt x="9" y="46"/>
                </a:lnTo>
                <a:lnTo>
                  <a:pt x="21" y="38"/>
                </a:lnTo>
                <a:lnTo>
                  <a:pt x="34" y="35"/>
                </a:lnTo>
                <a:lnTo>
                  <a:pt x="351" y="35"/>
                </a:lnTo>
                <a:lnTo>
                  <a:pt x="353" y="22"/>
                </a:lnTo>
                <a:lnTo>
                  <a:pt x="361" y="10"/>
                </a:lnTo>
                <a:lnTo>
                  <a:pt x="372" y="2"/>
                </a:lnTo>
                <a:lnTo>
                  <a:pt x="3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汉仪雅酷黑 65W" panose="020B0604020202020204" charset="-122"/>
            </a:endParaRPr>
          </a:p>
        </p:txBody>
      </p:sp>
      <p:sp>
        <p:nvSpPr>
          <p:cNvPr id="1048844" name="Freeform 8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673290" y="4452537"/>
            <a:ext cx="539115" cy="539112"/>
          </a:xfrm>
          <a:custGeom>
            <a:avLst/>
            <a:gdLst>
              <a:gd name="T0" fmla="*/ 274 w 740"/>
              <a:gd name="T1" fmla="*/ 555 h 740"/>
              <a:gd name="T2" fmla="*/ 283 w 740"/>
              <a:gd name="T3" fmla="*/ 562 h 740"/>
              <a:gd name="T4" fmla="*/ 286 w 740"/>
              <a:gd name="T5" fmla="*/ 571 h 740"/>
              <a:gd name="T6" fmla="*/ 283 w 740"/>
              <a:gd name="T7" fmla="*/ 580 h 740"/>
              <a:gd name="T8" fmla="*/ 231 w 740"/>
              <a:gd name="T9" fmla="*/ 634 h 740"/>
              <a:gd name="T10" fmla="*/ 223 w 740"/>
              <a:gd name="T11" fmla="*/ 638 h 740"/>
              <a:gd name="T12" fmla="*/ 214 w 740"/>
              <a:gd name="T13" fmla="*/ 638 h 740"/>
              <a:gd name="T14" fmla="*/ 205 w 740"/>
              <a:gd name="T15" fmla="*/ 631 h 740"/>
              <a:gd name="T16" fmla="*/ 202 w 740"/>
              <a:gd name="T17" fmla="*/ 622 h 740"/>
              <a:gd name="T18" fmla="*/ 205 w 740"/>
              <a:gd name="T19" fmla="*/ 613 h 740"/>
              <a:gd name="T20" fmla="*/ 257 w 740"/>
              <a:gd name="T21" fmla="*/ 559 h 740"/>
              <a:gd name="T22" fmla="*/ 265 w 740"/>
              <a:gd name="T23" fmla="*/ 555 h 740"/>
              <a:gd name="T24" fmla="*/ 252 w 740"/>
              <a:gd name="T25" fmla="*/ 470 h 740"/>
              <a:gd name="T26" fmla="*/ 262 w 740"/>
              <a:gd name="T27" fmla="*/ 474 h 740"/>
              <a:gd name="T28" fmla="*/ 269 w 740"/>
              <a:gd name="T29" fmla="*/ 482 h 740"/>
              <a:gd name="T30" fmla="*/ 269 w 740"/>
              <a:gd name="T31" fmla="*/ 491 h 740"/>
              <a:gd name="T32" fmla="*/ 263 w 740"/>
              <a:gd name="T33" fmla="*/ 499 h 740"/>
              <a:gd name="T34" fmla="*/ 93 w 740"/>
              <a:gd name="T35" fmla="*/ 669 h 740"/>
              <a:gd name="T36" fmla="*/ 84 w 740"/>
              <a:gd name="T37" fmla="*/ 672 h 740"/>
              <a:gd name="T38" fmla="*/ 74 w 740"/>
              <a:gd name="T39" fmla="*/ 669 h 740"/>
              <a:gd name="T40" fmla="*/ 68 w 740"/>
              <a:gd name="T41" fmla="*/ 660 h 740"/>
              <a:gd name="T42" fmla="*/ 68 w 740"/>
              <a:gd name="T43" fmla="*/ 651 h 740"/>
              <a:gd name="T44" fmla="*/ 72 w 740"/>
              <a:gd name="T45" fmla="*/ 643 h 740"/>
              <a:gd name="T46" fmla="*/ 244 w 740"/>
              <a:gd name="T47" fmla="*/ 473 h 740"/>
              <a:gd name="T48" fmla="*/ 252 w 740"/>
              <a:gd name="T49" fmla="*/ 470 h 740"/>
              <a:gd name="T50" fmla="*/ 173 w 740"/>
              <a:gd name="T51" fmla="*/ 455 h 740"/>
              <a:gd name="T52" fmla="*/ 182 w 740"/>
              <a:gd name="T53" fmla="*/ 461 h 740"/>
              <a:gd name="T54" fmla="*/ 185 w 740"/>
              <a:gd name="T55" fmla="*/ 470 h 740"/>
              <a:gd name="T56" fmla="*/ 182 w 740"/>
              <a:gd name="T57" fmla="*/ 479 h 740"/>
              <a:gd name="T58" fmla="*/ 163 w 740"/>
              <a:gd name="T59" fmla="*/ 499 h 740"/>
              <a:gd name="T60" fmla="*/ 156 w 740"/>
              <a:gd name="T61" fmla="*/ 503 h 740"/>
              <a:gd name="T62" fmla="*/ 146 w 740"/>
              <a:gd name="T63" fmla="*/ 503 h 740"/>
              <a:gd name="T64" fmla="*/ 138 w 740"/>
              <a:gd name="T65" fmla="*/ 498 h 740"/>
              <a:gd name="T66" fmla="*/ 135 w 740"/>
              <a:gd name="T67" fmla="*/ 487 h 740"/>
              <a:gd name="T68" fmla="*/ 137 w 740"/>
              <a:gd name="T69" fmla="*/ 479 h 740"/>
              <a:gd name="T70" fmla="*/ 156 w 740"/>
              <a:gd name="T71" fmla="*/ 458 h 740"/>
              <a:gd name="T72" fmla="*/ 164 w 740"/>
              <a:gd name="T73" fmla="*/ 455 h 740"/>
              <a:gd name="T74" fmla="*/ 673 w 740"/>
              <a:gd name="T75" fmla="*/ 91 h 740"/>
              <a:gd name="T76" fmla="*/ 421 w 740"/>
              <a:gd name="T77" fmla="*/ 680 h 740"/>
              <a:gd name="T78" fmla="*/ 650 w 740"/>
              <a:gd name="T79" fmla="*/ 67 h 740"/>
              <a:gd name="T80" fmla="*/ 299 w 740"/>
              <a:gd name="T81" fmla="*/ 418 h 740"/>
              <a:gd name="T82" fmla="*/ 723 w 740"/>
              <a:gd name="T83" fmla="*/ 0 h 740"/>
              <a:gd name="T84" fmla="*/ 732 w 740"/>
              <a:gd name="T85" fmla="*/ 3 h 740"/>
              <a:gd name="T86" fmla="*/ 739 w 740"/>
              <a:gd name="T87" fmla="*/ 12 h 740"/>
              <a:gd name="T88" fmla="*/ 739 w 740"/>
              <a:gd name="T89" fmla="*/ 21 h 740"/>
              <a:gd name="T90" fmla="*/ 737 w 740"/>
              <a:gd name="T91" fmla="*/ 24 h 740"/>
              <a:gd name="T92" fmla="*/ 435 w 740"/>
              <a:gd name="T93" fmla="*/ 729 h 740"/>
              <a:gd name="T94" fmla="*/ 435 w 740"/>
              <a:gd name="T95" fmla="*/ 729 h 740"/>
              <a:gd name="T96" fmla="*/ 430 w 740"/>
              <a:gd name="T97" fmla="*/ 737 h 740"/>
              <a:gd name="T98" fmla="*/ 421 w 740"/>
              <a:gd name="T99" fmla="*/ 740 h 740"/>
              <a:gd name="T100" fmla="*/ 410 w 740"/>
              <a:gd name="T101" fmla="*/ 736 h 740"/>
              <a:gd name="T102" fmla="*/ 405 w 740"/>
              <a:gd name="T103" fmla="*/ 727 h 740"/>
              <a:gd name="T104" fmla="*/ 290 w 740"/>
              <a:gd name="T105" fmla="*/ 449 h 740"/>
              <a:gd name="T106" fmla="*/ 12 w 740"/>
              <a:gd name="T107" fmla="*/ 335 h 740"/>
              <a:gd name="T108" fmla="*/ 4 w 740"/>
              <a:gd name="T109" fmla="*/ 329 h 740"/>
              <a:gd name="T110" fmla="*/ 0 w 740"/>
              <a:gd name="T111" fmla="*/ 320 h 740"/>
              <a:gd name="T112" fmla="*/ 3 w 740"/>
              <a:gd name="T113" fmla="*/ 311 h 740"/>
              <a:gd name="T114" fmla="*/ 10 w 740"/>
              <a:gd name="T115" fmla="*/ 304 h 740"/>
              <a:gd name="T116" fmla="*/ 11 w 740"/>
              <a:gd name="T117" fmla="*/ 304 h 740"/>
              <a:gd name="T118" fmla="*/ 715 w 740"/>
              <a:gd name="T119" fmla="*/ 2 h 740"/>
              <a:gd name="T120" fmla="*/ 719 w 740"/>
              <a:gd name="T121" fmla="*/ 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40" h="740">
                <a:moveTo>
                  <a:pt x="269" y="554"/>
                </a:moveTo>
                <a:lnTo>
                  <a:pt x="274" y="555"/>
                </a:lnTo>
                <a:lnTo>
                  <a:pt x="279" y="558"/>
                </a:lnTo>
                <a:lnTo>
                  <a:pt x="283" y="562"/>
                </a:lnTo>
                <a:lnTo>
                  <a:pt x="284" y="566"/>
                </a:lnTo>
                <a:lnTo>
                  <a:pt x="286" y="571"/>
                </a:lnTo>
                <a:lnTo>
                  <a:pt x="286" y="576"/>
                </a:lnTo>
                <a:lnTo>
                  <a:pt x="283" y="580"/>
                </a:lnTo>
                <a:lnTo>
                  <a:pt x="281" y="583"/>
                </a:lnTo>
                <a:lnTo>
                  <a:pt x="231" y="634"/>
                </a:lnTo>
                <a:lnTo>
                  <a:pt x="227" y="637"/>
                </a:lnTo>
                <a:lnTo>
                  <a:pt x="223" y="638"/>
                </a:lnTo>
                <a:lnTo>
                  <a:pt x="219" y="639"/>
                </a:lnTo>
                <a:lnTo>
                  <a:pt x="214" y="638"/>
                </a:lnTo>
                <a:lnTo>
                  <a:pt x="209" y="635"/>
                </a:lnTo>
                <a:lnTo>
                  <a:pt x="205" y="631"/>
                </a:lnTo>
                <a:lnTo>
                  <a:pt x="203" y="627"/>
                </a:lnTo>
                <a:lnTo>
                  <a:pt x="202" y="622"/>
                </a:lnTo>
                <a:lnTo>
                  <a:pt x="202" y="617"/>
                </a:lnTo>
                <a:lnTo>
                  <a:pt x="205" y="613"/>
                </a:lnTo>
                <a:lnTo>
                  <a:pt x="207" y="610"/>
                </a:lnTo>
                <a:lnTo>
                  <a:pt x="257" y="559"/>
                </a:lnTo>
                <a:lnTo>
                  <a:pt x="261" y="557"/>
                </a:lnTo>
                <a:lnTo>
                  <a:pt x="265" y="555"/>
                </a:lnTo>
                <a:lnTo>
                  <a:pt x="269" y="554"/>
                </a:lnTo>
                <a:close/>
                <a:moveTo>
                  <a:pt x="252" y="470"/>
                </a:moveTo>
                <a:lnTo>
                  <a:pt x="257" y="472"/>
                </a:lnTo>
                <a:lnTo>
                  <a:pt x="262" y="474"/>
                </a:lnTo>
                <a:lnTo>
                  <a:pt x="266" y="477"/>
                </a:lnTo>
                <a:lnTo>
                  <a:pt x="269" y="482"/>
                </a:lnTo>
                <a:lnTo>
                  <a:pt x="269" y="487"/>
                </a:lnTo>
                <a:lnTo>
                  <a:pt x="269" y="491"/>
                </a:lnTo>
                <a:lnTo>
                  <a:pt x="266" y="496"/>
                </a:lnTo>
                <a:lnTo>
                  <a:pt x="263" y="499"/>
                </a:lnTo>
                <a:lnTo>
                  <a:pt x="96" y="667"/>
                </a:lnTo>
                <a:lnTo>
                  <a:pt x="93" y="669"/>
                </a:lnTo>
                <a:lnTo>
                  <a:pt x="88" y="672"/>
                </a:lnTo>
                <a:lnTo>
                  <a:pt x="84" y="672"/>
                </a:lnTo>
                <a:lnTo>
                  <a:pt x="79" y="672"/>
                </a:lnTo>
                <a:lnTo>
                  <a:pt x="74" y="669"/>
                </a:lnTo>
                <a:lnTo>
                  <a:pt x="71" y="665"/>
                </a:lnTo>
                <a:lnTo>
                  <a:pt x="68" y="660"/>
                </a:lnTo>
                <a:lnTo>
                  <a:pt x="67" y="655"/>
                </a:lnTo>
                <a:lnTo>
                  <a:pt x="68" y="651"/>
                </a:lnTo>
                <a:lnTo>
                  <a:pt x="70" y="647"/>
                </a:lnTo>
                <a:lnTo>
                  <a:pt x="72" y="643"/>
                </a:lnTo>
                <a:lnTo>
                  <a:pt x="240" y="476"/>
                </a:lnTo>
                <a:lnTo>
                  <a:pt x="244" y="473"/>
                </a:lnTo>
                <a:lnTo>
                  <a:pt x="248" y="472"/>
                </a:lnTo>
                <a:lnTo>
                  <a:pt x="252" y="470"/>
                </a:lnTo>
                <a:close/>
                <a:moveTo>
                  <a:pt x="168" y="453"/>
                </a:moveTo>
                <a:lnTo>
                  <a:pt x="173" y="455"/>
                </a:lnTo>
                <a:lnTo>
                  <a:pt x="178" y="457"/>
                </a:lnTo>
                <a:lnTo>
                  <a:pt x="182" y="461"/>
                </a:lnTo>
                <a:lnTo>
                  <a:pt x="184" y="465"/>
                </a:lnTo>
                <a:lnTo>
                  <a:pt x="185" y="470"/>
                </a:lnTo>
                <a:lnTo>
                  <a:pt x="185" y="476"/>
                </a:lnTo>
                <a:lnTo>
                  <a:pt x="182" y="479"/>
                </a:lnTo>
                <a:lnTo>
                  <a:pt x="180" y="482"/>
                </a:lnTo>
                <a:lnTo>
                  <a:pt x="163" y="499"/>
                </a:lnTo>
                <a:lnTo>
                  <a:pt x="160" y="502"/>
                </a:lnTo>
                <a:lnTo>
                  <a:pt x="156" y="503"/>
                </a:lnTo>
                <a:lnTo>
                  <a:pt x="151" y="504"/>
                </a:lnTo>
                <a:lnTo>
                  <a:pt x="146" y="503"/>
                </a:lnTo>
                <a:lnTo>
                  <a:pt x="142" y="500"/>
                </a:lnTo>
                <a:lnTo>
                  <a:pt x="138" y="498"/>
                </a:lnTo>
                <a:lnTo>
                  <a:pt x="135" y="493"/>
                </a:lnTo>
                <a:lnTo>
                  <a:pt x="135" y="487"/>
                </a:lnTo>
                <a:lnTo>
                  <a:pt x="135" y="483"/>
                </a:lnTo>
                <a:lnTo>
                  <a:pt x="137" y="479"/>
                </a:lnTo>
                <a:lnTo>
                  <a:pt x="139" y="476"/>
                </a:lnTo>
                <a:lnTo>
                  <a:pt x="156" y="458"/>
                </a:lnTo>
                <a:lnTo>
                  <a:pt x="160" y="456"/>
                </a:lnTo>
                <a:lnTo>
                  <a:pt x="164" y="455"/>
                </a:lnTo>
                <a:lnTo>
                  <a:pt x="168" y="453"/>
                </a:lnTo>
                <a:close/>
                <a:moveTo>
                  <a:pt x="673" y="91"/>
                </a:moveTo>
                <a:lnTo>
                  <a:pt x="322" y="441"/>
                </a:lnTo>
                <a:lnTo>
                  <a:pt x="421" y="680"/>
                </a:lnTo>
                <a:lnTo>
                  <a:pt x="673" y="91"/>
                </a:lnTo>
                <a:close/>
                <a:moveTo>
                  <a:pt x="650" y="67"/>
                </a:moveTo>
                <a:lnTo>
                  <a:pt x="61" y="320"/>
                </a:lnTo>
                <a:lnTo>
                  <a:pt x="299" y="418"/>
                </a:lnTo>
                <a:lnTo>
                  <a:pt x="650" y="67"/>
                </a:lnTo>
                <a:close/>
                <a:moveTo>
                  <a:pt x="723" y="0"/>
                </a:moveTo>
                <a:lnTo>
                  <a:pt x="728" y="2"/>
                </a:lnTo>
                <a:lnTo>
                  <a:pt x="732" y="3"/>
                </a:lnTo>
                <a:lnTo>
                  <a:pt x="736" y="7"/>
                </a:lnTo>
                <a:lnTo>
                  <a:pt x="739" y="12"/>
                </a:lnTo>
                <a:lnTo>
                  <a:pt x="740" y="17"/>
                </a:lnTo>
                <a:lnTo>
                  <a:pt x="739" y="21"/>
                </a:lnTo>
                <a:lnTo>
                  <a:pt x="737" y="24"/>
                </a:lnTo>
                <a:lnTo>
                  <a:pt x="737" y="24"/>
                </a:lnTo>
                <a:lnTo>
                  <a:pt x="436" y="729"/>
                </a:lnTo>
                <a:lnTo>
                  <a:pt x="435" y="729"/>
                </a:lnTo>
                <a:lnTo>
                  <a:pt x="435" y="729"/>
                </a:lnTo>
                <a:lnTo>
                  <a:pt x="435" y="729"/>
                </a:lnTo>
                <a:lnTo>
                  <a:pt x="432" y="733"/>
                </a:lnTo>
                <a:lnTo>
                  <a:pt x="430" y="737"/>
                </a:lnTo>
                <a:lnTo>
                  <a:pt x="425" y="739"/>
                </a:lnTo>
                <a:lnTo>
                  <a:pt x="421" y="740"/>
                </a:lnTo>
                <a:lnTo>
                  <a:pt x="415" y="739"/>
                </a:lnTo>
                <a:lnTo>
                  <a:pt x="410" y="736"/>
                </a:lnTo>
                <a:lnTo>
                  <a:pt x="406" y="732"/>
                </a:lnTo>
                <a:lnTo>
                  <a:pt x="405" y="727"/>
                </a:lnTo>
                <a:lnTo>
                  <a:pt x="404" y="727"/>
                </a:lnTo>
                <a:lnTo>
                  <a:pt x="290" y="449"/>
                </a:lnTo>
                <a:lnTo>
                  <a:pt x="12" y="335"/>
                </a:lnTo>
                <a:lnTo>
                  <a:pt x="12" y="335"/>
                </a:lnTo>
                <a:lnTo>
                  <a:pt x="7" y="333"/>
                </a:lnTo>
                <a:lnTo>
                  <a:pt x="4" y="329"/>
                </a:lnTo>
                <a:lnTo>
                  <a:pt x="2" y="325"/>
                </a:lnTo>
                <a:lnTo>
                  <a:pt x="0" y="320"/>
                </a:lnTo>
                <a:lnTo>
                  <a:pt x="0" y="314"/>
                </a:lnTo>
                <a:lnTo>
                  <a:pt x="3" y="311"/>
                </a:lnTo>
                <a:lnTo>
                  <a:pt x="6" y="307"/>
                </a:lnTo>
                <a:lnTo>
                  <a:pt x="10" y="304"/>
                </a:lnTo>
                <a:lnTo>
                  <a:pt x="10" y="304"/>
                </a:lnTo>
                <a:lnTo>
                  <a:pt x="11" y="304"/>
                </a:lnTo>
                <a:lnTo>
                  <a:pt x="11" y="304"/>
                </a:lnTo>
                <a:lnTo>
                  <a:pt x="715" y="2"/>
                </a:lnTo>
                <a:lnTo>
                  <a:pt x="715" y="2"/>
                </a:lnTo>
                <a:lnTo>
                  <a:pt x="719" y="0"/>
                </a:lnTo>
                <a:lnTo>
                  <a:pt x="72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汉仪雅酷黑 65W" panose="020B0604020202020204" charset="-122"/>
            </a:endParaRPr>
          </a:p>
        </p:txBody>
      </p:sp>
      <p:sp>
        <p:nvSpPr>
          <p:cNvPr id="1048845" name="Freeform 51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635888" y="5242910"/>
            <a:ext cx="540000" cy="540000"/>
          </a:xfrm>
          <a:custGeom>
            <a:avLst/>
            <a:gdLst>
              <a:gd name="T0" fmla="*/ 123 w 819"/>
              <a:gd name="T1" fmla="*/ 693 h 820"/>
              <a:gd name="T2" fmla="*/ 131 w 819"/>
              <a:gd name="T3" fmla="*/ 707 h 820"/>
              <a:gd name="T4" fmla="*/ 123 w 819"/>
              <a:gd name="T5" fmla="*/ 723 h 820"/>
              <a:gd name="T6" fmla="*/ 106 w 819"/>
              <a:gd name="T7" fmla="*/ 726 h 820"/>
              <a:gd name="T8" fmla="*/ 94 w 819"/>
              <a:gd name="T9" fmla="*/ 714 h 820"/>
              <a:gd name="T10" fmla="*/ 96 w 819"/>
              <a:gd name="T11" fmla="*/ 698 h 820"/>
              <a:gd name="T12" fmla="*/ 107 w 819"/>
              <a:gd name="T13" fmla="*/ 690 h 820"/>
              <a:gd name="T14" fmla="*/ 548 w 819"/>
              <a:gd name="T15" fmla="*/ 0 h 820"/>
              <a:gd name="T16" fmla="*/ 657 w 819"/>
              <a:gd name="T17" fmla="*/ 29 h 820"/>
              <a:gd name="T18" fmla="*/ 548 w 819"/>
              <a:gd name="T19" fmla="*/ 139 h 820"/>
              <a:gd name="T20" fmla="*/ 569 w 819"/>
              <a:gd name="T21" fmla="*/ 38 h 820"/>
              <a:gd name="T22" fmla="*/ 534 w 819"/>
              <a:gd name="T23" fmla="*/ 38 h 820"/>
              <a:gd name="T24" fmla="*/ 483 w 819"/>
              <a:gd name="T25" fmla="*/ 55 h 820"/>
              <a:gd name="T26" fmla="*/ 351 w 819"/>
              <a:gd name="T27" fmla="*/ 191 h 820"/>
              <a:gd name="T28" fmla="*/ 336 w 819"/>
              <a:gd name="T29" fmla="*/ 262 h 820"/>
              <a:gd name="T30" fmla="*/ 377 w 819"/>
              <a:gd name="T31" fmla="*/ 346 h 820"/>
              <a:gd name="T32" fmla="*/ 379 w 819"/>
              <a:gd name="T33" fmla="*/ 352 h 820"/>
              <a:gd name="T34" fmla="*/ 378 w 819"/>
              <a:gd name="T35" fmla="*/ 364 h 820"/>
              <a:gd name="T36" fmla="*/ 373 w 819"/>
              <a:gd name="T37" fmla="*/ 372 h 820"/>
              <a:gd name="T38" fmla="*/ 39 w 819"/>
              <a:gd name="T39" fmla="*/ 688 h 820"/>
              <a:gd name="T40" fmla="*/ 51 w 819"/>
              <a:gd name="T41" fmla="*/ 752 h 820"/>
              <a:gd name="T42" fmla="*/ 111 w 819"/>
              <a:gd name="T43" fmla="*/ 782 h 820"/>
              <a:gd name="T44" fmla="*/ 165 w 819"/>
              <a:gd name="T45" fmla="*/ 761 h 820"/>
              <a:gd name="T46" fmla="*/ 451 w 819"/>
              <a:gd name="T47" fmla="*/ 443 h 820"/>
              <a:gd name="T48" fmla="*/ 465 w 819"/>
              <a:gd name="T49" fmla="*/ 438 h 820"/>
              <a:gd name="T50" fmla="*/ 474 w 819"/>
              <a:gd name="T51" fmla="*/ 441 h 820"/>
              <a:gd name="T52" fmla="*/ 526 w 819"/>
              <a:gd name="T53" fmla="*/ 466 h 820"/>
              <a:gd name="T54" fmla="*/ 586 w 819"/>
              <a:gd name="T55" fmla="*/ 482 h 820"/>
              <a:gd name="T56" fmla="*/ 620 w 819"/>
              <a:gd name="T57" fmla="*/ 482 h 820"/>
              <a:gd name="T58" fmla="*/ 752 w 819"/>
              <a:gd name="T59" fmla="*/ 360 h 820"/>
              <a:gd name="T60" fmla="*/ 783 w 819"/>
              <a:gd name="T61" fmla="*/ 288 h 820"/>
              <a:gd name="T62" fmla="*/ 707 w 819"/>
              <a:gd name="T63" fmla="*/ 297 h 820"/>
              <a:gd name="T64" fmla="*/ 665 w 819"/>
              <a:gd name="T65" fmla="*/ 325 h 820"/>
              <a:gd name="T66" fmla="*/ 585 w 819"/>
              <a:gd name="T67" fmla="*/ 332 h 820"/>
              <a:gd name="T68" fmla="*/ 513 w 819"/>
              <a:gd name="T69" fmla="*/ 287 h 820"/>
              <a:gd name="T70" fmla="*/ 484 w 819"/>
              <a:gd name="T71" fmla="*/ 205 h 820"/>
              <a:gd name="T72" fmla="*/ 506 w 819"/>
              <a:gd name="T73" fmla="*/ 133 h 820"/>
              <a:gd name="T74" fmla="*/ 534 w 819"/>
              <a:gd name="T75" fmla="*/ 157 h 820"/>
              <a:gd name="T76" fmla="*/ 525 w 819"/>
              <a:gd name="T77" fmla="*/ 229 h 820"/>
              <a:gd name="T78" fmla="*/ 568 w 819"/>
              <a:gd name="T79" fmla="*/ 286 h 820"/>
              <a:gd name="T80" fmla="*/ 639 w 819"/>
              <a:gd name="T81" fmla="*/ 295 h 820"/>
              <a:gd name="T82" fmla="*/ 680 w 819"/>
              <a:gd name="T83" fmla="*/ 271 h 820"/>
              <a:gd name="T84" fmla="*/ 789 w 819"/>
              <a:gd name="T85" fmla="*/ 163 h 820"/>
              <a:gd name="T86" fmla="*/ 818 w 819"/>
              <a:gd name="T87" fmla="*/ 256 h 820"/>
              <a:gd name="T88" fmla="*/ 807 w 819"/>
              <a:gd name="T89" fmla="*/ 341 h 820"/>
              <a:gd name="T90" fmla="*/ 678 w 819"/>
              <a:gd name="T91" fmla="*/ 489 h 820"/>
              <a:gd name="T92" fmla="*/ 622 w 819"/>
              <a:gd name="T93" fmla="*/ 520 h 820"/>
              <a:gd name="T94" fmla="*/ 576 w 819"/>
              <a:gd name="T95" fmla="*/ 519 h 820"/>
              <a:gd name="T96" fmla="*/ 499 w 819"/>
              <a:gd name="T97" fmla="*/ 495 h 820"/>
              <a:gd name="T98" fmla="*/ 167 w 819"/>
              <a:gd name="T99" fmla="*/ 804 h 820"/>
              <a:gd name="T100" fmla="*/ 82 w 819"/>
              <a:gd name="T101" fmla="*/ 816 h 820"/>
              <a:gd name="T102" fmla="*/ 16 w 819"/>
              <a:gd name="T103" fmla="*/ 764 h 820"/>
              <a:gd name="T104" fmla="*/ 4 w 819"/>
              <a:gd name="T105" fmla="*/ 678 h 820"/>
              <a:gd name="T106" fmla="*/ 338 w 819"/>
              <a:gd name="T107" fmla="*/ 354 h 820"/>
              <a:gd name="T108" fmla="*/ 300 w 819"/>
              <a:gd name="T109" fmla="*/ 266 h 820"/>
              <a:gd name="T110" fmla="*/ 318 w 819"/>
              <a:gd name="T111" fmla="*/ 174 h 820"/>
              <a:gd name="T112" fmla="*/ 463 w 819"/>
              <a:gd name="T113" fmla="*/ 24 h 820"/>
              <a:gd name="T114" fmla="*/ 548 w 819"/>
              <a:gd name="T115" fmla="*/ 0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19" h="820">
                <a:moveTo>
                  <a:pt x="111" y="689"/>
                </a:moveTo>
                <a:lnTo>
                  <a:pt x="118" y="690"/>
                </a:lnTo>
                <a:lnTo>
                  <a:pt x="123" y="693"/>
                </a:lnTo>
                <a:lnTo>
                  <a:pt x="127" y="697"/>
                </a:lnTo>
                <a:lnTo>
                  <a:pt x="130" y="702"/>
                </a:lnTo>
                <a:lnTo>
                  <a:pt x="131" y="707"/>
                </a:lnTo>
                <a:lnTo>
                  <a:pt x="130" y="714"/>
                </a:lnTo>
                <a:lnTo>
                  <a:pt x="127" y="719"/>
                </a:lnTo>
                <a:lnTo>
                  <a:pt x="123" y="723"/>
                </a:lnTo>
                <a:lnTo>
                  <a:pt x="118" y="726"/>
                </a:lnTo>
                <a:lnTo>
                  <a:pt x="111" y="727"/>
                </a:lnTo>
                <a:lnTo>
                  <a:pt x="106" y="726"/>
                </a:lnTo>
                <a:lnTo>
                  <a:pt x="101" y="723"/>
                </a:lnTo>
                <a:lnTo>
                  <a:pt x="97" y="719"/>
                </a:lnTo>
                <a:lnTo>
                  <a:pt x="94" y="714"/>
                </a:lnTo>
                <a:lnTo>
                  <a:pt x="93" y="707"/>
                </a:lnTo>
                <a:lnTo>
                  <a:pt x="94" y="703"/>
                </a:lnTo>
                <a:lnTo>
                  <a:pt x="96" y="698"/>
                </a:lnTo>
                <a:lnTo>
                  <a:pt x="98" y="694"/>
                </a:lnTo>
                <a:lnTo>
                  <a:pt x="102" y="692"/>
                </a:lnTo>
                <a:lnTo>
                  <a:pt x="107" y="690"/>
                </a:lnTo>
                <a:lnTo>
                  <a:pt x="111" y="689"/>
                </a:lnTo>
                <a:close/>
                <a:moveTo>
                  <a:pt x="548" y="0"/>
                </a:moveTo>
                <a:lnTo>
                  <a:pt x="548" y="0"/>
                </a:lnTo>
                <a:lnTo>
                  <a:pt x="584" y="3"/>
                </a:lnTo>
                <a:lnTo>
                  <a:pt x="620" y="13"/>
                </a:lnTo>
                <a:lnTo>
                  <a:pt x="657" y="29"/>
                </a:lnTo>
                <a:lnTo>
                  <a:pt x="641" y="46"/>
                </a:lnTo>
                <a:lnTo>
                  <a:pt x="641" y="46"/>
                </a:lnTo>
                <a:lnTo>
                  <a:pt x="548" y="139"/>
                </a:lnTo>
                <a:lnTo>
                  <a:pt x="522" y="113"/>
                </a:lnTo>
                <a:lnTo>
                  <a:pt x="591" y="44"/>
                </a:lnTo>
                <a:lnTo>
                  <a:pt x="569" y="38"/>
                </a:lnTo>
                <a:lnTo>
                  <a:pt x="548" y="37"/>
                </a:lnTo>
                <a:lnTo>
                  <a:pt x="548" y="37"/>
                </a:lnTo>
                <a:lnTo>
                  <a:pt x="534" y="38"/>
                </a:lnTo>
                <a:lnTo>
                  <a:pt x="517" y="41"/>
                </a:lnTo>
                <a:lnTo>
                  <a:pt x="500" y="46"/>
                </a:lnTo>
                <a:lnTo>
                  <a:pt x="483" y="55"/>
                </a:lnTo>
                <a:lnTo>
                  <a:pt x="467" y="68"/>
                </a:lnTo>
                <a:lnTo>
                  <a:pt x="368" y="170"/>
                </a:lnTo>
                <a:lnTo>
                  <a:pt x="351" y="191"/>
                </a:lnTo>
                <a:lnTo>
                  <a:pt x="339" y="215"/>
                </a:lnTo>
                <a:lnTo>
                  <a:pt x="335" y="237"/>
                </a:lnTo>
                <a:lnTo>
                  <a:pt x="336" y="262"/>
                </a:lnTo>
                <a:lnTo>
                  <a:pt x="343" y="288"/>
                </a:lnTo>
                <a:lnTo>
                  <a:pt x="357" y="316"/>
                </a:lnTo>
                <a:lnTo>
                  <a:pt x="377" y="346"/>
                </a:lnTo>
                <a:lnTo>
                  <a:pt x="377" y="346"/>
                </a:lnTo>
                <a:lnTo>
                  <a:pt x="378" y="349"/>
                </a:lnTo>
                <a:lnTo>
                  <a:pt x="379" y="352"/>
                </a:lnTo>
                <a:lnTo>
                  <a:pt x="381" y="356"/>
                </a:lnTo>
                <a:lnTo>
                  <a:pt x="379" y="360"/>
                </a:lnTo>
                <a:lnTo>
                  <a:pt x="378" y="364"/>
                </a:lnTo>
                <a:lnTo>
                  <a:pt x="376" y="368"/>
                </a:lnTo>
                <a:lnTo>
                  <a:pt x="372" y="371"/>
                </a:lnTo>
                <a:lnTo>
                  <a:pt x="373" y="372"/>
                </a:lnTo>
                <a:lnTo>
                  <a:pt x="59" y="655"/>
                </a:lnTo>
                <a:lnTo>
                  <a:pt x="47" y="671"/>
                </a:lnTo>
                <a:lnTo>
                  <a:pt x="39" y="688"/>
                </a:lnTo>
                <a:lnTo>
                  <a:pt x="37" y="707"/>
                </a:lnTo>
                <a:lnTo>
                  <a:pt x="41" y="731"/>
                </a:lnTo>
                <a:lnTo>
                  <a:pt x="51" y="752"/>
                </a:lnTo>
                <a:lnTo>
                  <a:pt x="68" y="767"/>
                </a:lnTo>
                <a:lnTo>
                  <a:pt x="88" y="778"/>
                </a:lnTo>
                <a:lnTo>
                  <a:pt x="111" y="782"/>
                </a:lnTo>
                <a:lnTo>
                  <a:pt x="131" y="779"/>
                </a:lnTo>
                <a:lnTo>
                  <a:pt x="149" y="773"/>
                </a:lnTo>
                <a:lnTo>
                  <a:pt x="165" y="761"/>
                </a:lnTo>
                <a:lnTo>
                  <a:pt x="449" y="445"/>
                </a:lnTo>
                <a:lnTo>
                  <a:pt x="449" y="445"/>
                </a:lnTo>
                <a:lnTo>
                  <a:pt x="451" y="443"/>
                </a:lnTo>
                <a:lnTo>
                  <a:pt x="455" y="440"/>
                </a:lnTo>
                <a:lnTo>
                  <a:pt x="459" y="439"/>
                </a:lnTo>
                <a:lnTo>
                  <a:pt x="465" y="438"/>
                </a:lnTo>
                <a:lnTo>
                  <a:pt x="467" y="438"/>
                </a:lnTo>
                <a:lnTo>
                  <a:pt x="471" y="439"/>
                </a:lnTo>
                <a:lnTo>
                  <a:pt x="474" y="441"/>
                </a:lnTo>
                <a:lnTo>
                  <a:pt x="474" y="440"/>
                </a:lnTo>
                <a:lnTo>
                  <a:pt x="501" y="456"/>
                </a:lnTo>
                <a:lnTo>
                  <a:pt x="526" y="466"/>
                </a:lnTo>
                <a:lnTo>
                  <a:pt x="550" y="474"/>
                </a:lnTo>
                <a:lnTo>
                  <a:pt x="571" y="479"/>
                </a:lnTo>
                <a:lnTo>
                  <a:pt x="586" y="482"/>
                </a:lnTo>
                <a:lnTo>
                  <a:pt x="597" y="483"/>
                </a:lnTo>
                <a:lnTo>
                  <a:pt x="601" y="485"/>
                </a:lnTo>
                <a:lnTo>
                  <a:pt x="620" y="482"/>
                </a:lnTo>
                <a:lnTo>
                  <a:pt x="637" y="474"/>
                </a:lnTo>
                <a:lnTo>
                  <a:pt x="652" y="462"/>
                </a:lnTo>
                <a:lnTo>
                  <a:pt x="752" y="360"/>
                </a:lnTo>
                <a:lnTo>
                  <a:pt x="768" y="339"/>
                </a:lnTo>
                <a:lnTo>
                  <a:pt x="777" y="314"/>
                </a:lnTo>
                <a:lnTo>
                  <a:pt x="783" y="288"/>
                </a:lnTo>
                <a:lnTo>
                  <a:pt x="781" y="258"/>
                </a:lnTo>
                <a:lnTo>
                  <a:pt x="776" y="228"/>
                </a:lnTo>
                <a:lnTo>
                  <a:pt x="707" y="297"/>
                </a:lnTo>
                <a:lnTo>
                  <a:pt x="707" y="297"/>
                </a:lnTo>
                <a:lnTo>
                  <a:pt x="687" y="313"/>
                </a:lnTo>
                <a:lnTo>
                  <a:pt x="665" y="325"/>
                </a:lnTo>
                <a:lnTo>
                  <a:pt x="640" y="333"/>
                </a:lnTo>
                <a:lnTo>
                  <a:pt x="614" y="335"/>
                </a:lnTo>
                <a:lnTo>
                  <a:pt x="585" y="332"/>
                </a:lnTo>
                <a:lnTo>
                  <a:pt x="557" y="322"/>
                </a:lnTo>
                <a:lnTo>
                  <a:pt x="533" y="307"/>
                </a:lnTo>
                <a:lnTo>
                  <a:pt x="513" y="287"/>
                </a:lnTo>
                <a:lnTo>
                  <a:pt x="497" y="262"/>
                </a:lnTo>
                <a:lnTo>
                  <a:pt x="487" y="235"/>
                </a:lnTo>
                <a:lnTo>
                  <a:pt x="484" y="205"/>
                </a:lnTo>
                <a:lnTo>
                  <a:pt x="487" y="178"/>
                </a:lnTo>
                <a:lnTo>
                  <a:pt x="495" y="155"/>
                </a:lnTo>
                <a:lnTo>
                  <a:pt x="506" y="133"/>
                </a:lnTo>
                <a:lnTo>
                  <a:pt x="522" y="113"/>
                </a:lnTo>
                <a:lnTo>
                  <a:pt x="548" y="139"/>
                </a:lnTo>
                <a:lnTo>
                  <a:pt x="534" y="157"/>
                </a:lnTo>
                <a:lnTo>
                  <a:pt x="525" y="180"/>
                </a:lnTo>
                <a:lnTo>
                  <a:pt x="521" y="205"/>
                </a:lnTo>
                <a:lnTo>
                  <a:pt x="525" y="229"/>
                </a:lnTo>
                <a:lnTo>
                  <a:pt x="534" y="252"/>
                </a:lnTo>
                <a:lnTo>
                  <a:pt x="548" y="271"/>
                </a:lnTo>
                <a:lnTo>
                  <a:pt x="568" y="286"/>
                </a:lnTo>
                <a:lnTo>
                  <a:pt x="589" y="295"/>
                </a:lnTo>
                <a:lnTo>
                  <a:pt x="614" y="297"/>
                </a:lnTo>
                <a:lnTo>
                  <a:pt x="639" y="295"/>
                </a:lnTo>
                <a:lnTo>
                  <a:pt x="661" y="286"/>
                </a:lnTo>
                <a:lnTo>
                  <a:pt x="680" y="271"/>
                </a:lnTo>
                <a:lnTo>
                  <a:pt x="680" y="271"/>
                </a:lnTo>
                <a:lnTo>
                  <a:pt x="773" y="178"/>
                </a:lnTo>
                <a:lnTo>
                  <a:pt x="773" y="178"/>
                </a:lnTo>
                <a:lnTo>
                  <a:pt x="789" y="163"/>
                </a:lnTo>
                <a:lnTo>
                  <a:pt x="803" y="193"/>
                </a:lnTo>
                <a:lnTo>
                  <a:pt x="813" y="224"/>
                </a:lnTo>
                <a:lnTo>
                  <a:pt x="818" y="256"/>
                </a:lnTo>
                <a:lnTo>
                  <a:pt x="819" y="286"/>
                </a:lnTo>
                <a:lnTo>
                  <a:pt x="815" y="314"/>
                </a:lnTo>
                <a:lnTo>
                  <a:pt x="807" y="341"/>
                </a:lnTo>
                <a:lnTo>
                  <a:pt x="796" y="366"/>
                </a:lnTo>
                <a:lnTo>
                  <a:pt x="777" y="386"/>
                </a:lnTo>
                <a:lnTo>
                  <a:pt x="678" y="489"/>
                </a:lnTo>
                <a:lnTo>
                  <a:pt x="661" y="503"/>
                </a:lnTo>
                <a:lnTo>
                  <a:pt x="641" y="513"/>
                </a:lnTo>
                <a:lnTo>
                  <a:pt x="622" y="520"/>
                </a:lnTo>
                <a:lnTo>
                  <a:pt x="601" y="521"/>
                </a:lnTo>
                <a:lnTo>
                  <a:pt x="591" y="521"/>
                </a:lnTo>
                <a:lnTo>
                  <a:pt x="576" y="519"/>
                </a:lnTo>
                <a:lnTo>
                  <a:pt x="555" y="513"/>
                </a:lnTo>
                <a:lnTo>
                  <a:pt x="529" y="507"/>
                </a:lnTo>
                <a:lnTo>
                  <a:pt x="499" y="495"/>
                </a:lnTo>
                <a:lnTo>
                  <a:pt x="468" y="479"/>
                </a:lnTo>
                <a:lnTo>
                  <a:pt x="191" y="787"/>
                </a:lnTo>
                <a:lnTo>
                  <a:pt x="167" y="804"/>
                </a:lnTo>
                <a:lnTo>
                  <a:pt x="141" y="816"/>
                </a:lnTo>
                <a:lnTo>
                  <a:pt x="111" y="820"/>
                </a:lnTo>
                <a:lnTo>
                  <a:pt x="82" y="816"/>
                </a:lnTo>
                <a:lnTo>
                  <a:pt x="55" y="804"/>
                </a:lnTo>
                <a:lnTo>
                  <a:pt x="33" y="787"/>
                </a:lnTo>
                <a:lnTo>
                  <a:pt x="16" y="764"/>
                </a:lnTo>
                <a:lnTo>
                  <a:pt x="4" y="737"/>
                </a:lnTo>
                <a:lnTo>
                  <a:pt x="0" y="707"/>
                </a:lnTo>
                <a:lnTo>
                  <a:pt x="4" y="678"/>
                </a:lnTo>
                <a:lnTo>
                  <a:pt x="16" y="651"/>
                </a:lnTo>
                <a:lnTo>
                  <a:pt x="33" y="629"/>
                </a:lnTo>
                <a:lnTo>
                  <a:pt x="338" y="354"/>
                </a:lnTo>
                <a:lnTo>
                  <a:pt x="321" y="325"/>
                </a:lnTo>
                <a:lnTo>
                  <a:pt x="308" y="296"/>
                </a:lnTo>
                <a:lnTo>
                  <a:pt x="300" y="266"/>
                </a:lnTo>
                <a:lnTo>
                  <a:pt x="298" y="236"/>
                </a:lnTo>
                <a:lnTo>
                  <a:pt x="304" y="206"/>
                </a:lnTo>
                <a:lnTo>
                  <a:pt x="318" y="174"/>
                </a:lnTo>
                <a:lnTo>
                  <a:pt x="342" y="144"/>
                </a:lnTo>
                <a:lnTo>
                  <a:pt x="441" y="42"/>
                </a:lnTo>
                <a:lnTo>
                  <a:pt x="463" y="24"/>
                </a:lnTo>
                <a:lnTo>
                  <a:pt x="489" y="11"/>
                </a:lnTo>
                <a:lnTo>
                  <a:pt x="518" y="3"/>
                </a:lnTo>
                <a:lnTo>
                  <a:pt x="54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汉仪雅酷黑 65W" panose="020B0604020202020204" charset="-122"/>
            </a:endParaRPr>
          </a:p>
        </p:txBody>
      </p:sp>
      <p:sp>
        <p:nvSpPr>
          <p:cNvPr id="1048846" name="Freeform 50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671765" y="6034170"/>
            <a:ext cx="540000" cy="540000"/>
          </a:xfrm>
          <a:custGeom>
            <a:avLst/>
            <a:gdLst>
              <a:gd name="T0" fmla="*/ 707 w 819"/>
              <a:gd name="T1" fmla="*/ 107 h 670"/>
              <a:gd name="T2" fmla="*/ 733 w 819"/>
              <a:gd name="T3" fmla="*/ 246 h 670"/>
              <a:gd name="T4" fmla="*/ 721 w 819"/>
              <a:gd name="T5" fmla="*/ 326 h 670"/>
              <a:gd name="T6" fmla="*/ 700 w 819"/>
              <a:gd name="T7" fmla="*/ 420 h 670"/>
              <a:gd name="T8" fmla="*/ 741 w 819"/>
              <a:gd name="T9" fmla="*/ 465 h 670"/>
              <a:gd name="T10" fmla="*/ 817 w 819"/>
              <a:gd name="T11" fmla="*/ 551 h 670"/>
              <a:gd name="T12" fmla="*/ 816 w 819"/>
              <a:gd name="T13" fmla="*/ 589 h 670"/>
              <a:gd name="T14" fmla="*/ 700 w 819"/>
              <a:gd name="T15" fmla="*/ 558 h 670"/>
              <a:gd name="T16" fmla="*/ 717 w 819"/>
              <a:gd name="T17" fmla="*/ 496 h 670"/>
              <a:gd name="T18" fmla="*/ 662 w 819"/>
              <a:gd name="T19" fmla="*/ 376 h 670"/>
              <a:gd name="T20" fmla="*/ 691 w 819"/>
              <a:gd name="T21" fmla="*/ 304 h 670"/>
              <a:gd name="T22" fmla="*/ 698 w 819"/>
              <a:gd name="T23" fmla="*/ 233 h 670"/>
              <a:gd name="T24" fmla="*/ 685 w 819"/>
              <a:gd name="T25" fmla="*/ 137 h 670"/>
              <a:gd name="T26" fmla="*/ 630 w 819"/>
              <a:gd name="T27" fmla="*/ 113 h 670"/>
              <a:gd name="T28" fmla="*/ 615 w 819"/>
              <a:gd name="T29" fmla="*/ 75 h 670"/>
              <a:gd name="T30" fmla="*/ 228 w 819"/>
              <a:gd name="T31" fmla="*/ 116 h 670"/>
              <a:gd name="T32" fmla="*/ 157 w 819"/>
              <a:gd name="T33" fmla="*/ 124 h 670"/>
              <a:gd name="T34" fmla="*/ 113 w 819"/>
              <a:gd name="T35" fmla="*/ 190 h 670"/>
              <a:gd name="T36" fmla="*/ 127 w 819"/>
              <a:gd name="T37" fmla="*/ 284 h 670"/>
              <a:gd name="T38" fmla="*/ 142 w 819"/>
              <a:gd name="T39" fmla="*/ 323 h 670"/>
              <a:gd name="T40" fmla="*/ 139 w 819"/>
              <a:gd name="T41" fmla="*/ 466 h 670"/>
              <a:gd name="T42" fmla="*/ 53 w 819"/>
              <a:gd name="T43" fmla="*/ 525 h 670"/>
              <a:gd name="T44" fmla="*/ 13 w 819"/>
              <a:gd name="T45" fmla="*/ 594 h 670"/>
              <a:gd name="T46" fmla="*/ 0 w 819"/>
              <a:gd name="T47" fmla="*/ 579 h 670"/>
              <a:gd name="T48" fmla="*/ 40 w 819"/>
              <a:gd name="T49" fmla="*/ 486 h 670"/>
              <a:gd name="T50" fmla="*/ 100 w 819"/>
              <a:gd name="T51" fmla="*/ 454 h 670"/>
              <a:gd name="T52" fmla="*/ 113 w 819"/>
              <a:gd name="T53" fmla="*/ 349 h 670"/>
              <a:gd name="T54" fmla="*/ 89 w 819"/>
              <a:gd name="T55" fmla="*/ 300 h 670"/>
              <a:gd name="T56" fmla="*/ 81 w 819"/>
              <a:gd name="T57" fmla="*/ 161 h 670"/>
              <a:gd name="T58" fmla="*/ 168 w 819"/>
              <a:gd name="T59" fmla="*/ 80 h 670"/>
              <a:gd name="T60" fmla="*/ 375 w 819"/>
              <a:gd name="T61" fmla="*/ 51 h 670"/>
              <a:gd name="T62" fmla="*/ 299 w 819"/>
              <a:gd name="T63" fmla="*/ 145 h 670"/>
              <a:gd name="T64" fmla="*/ 322 w 819"/>
              <a:gd name="T65" fmla="*/ 238 h 670"/>
              <a:gd name="T66" fmla="*/ 320 w 819"/>
              <a:gd name="T67" fmla="*/ 300 h 670"/>
              <a:gd name="T68" fmla="*/ 351 w 819"/>
              <a:gd name="T69" fmla="*/ 346 h 670"/>
              <a:gd name="T70" fmla="*/ 331 w 819"/>
              <a:gd name="T71" fmla="*/ 507 h 670"/>
              <a:gd name="T72" fmla="*/ 232 w 819"/>
              <a:gd name="T73" fmla="*/ 559 h 670"/>
              <a:gd name="T74" fmla="*/ 644 w 819"/>
              <a:gd name="T75" fmla="*/ 613 h 670"/>
              <a:gd name="T76" fmla="*/ 547 w 819"/>
              <a:gd name="T77" fmla="*/ 542 h 670"/>
              <a:gd name="T78" fmla="*/ 457 w 819"/>
              <a:gd name="T79" fmla="*/ 448 h 670"/>
              <a:gd name="T80" fmla="*/ 495 w 819"/>
              <a:gd name="T81" fmla="*/ 306 h 670"/>
              <a:gd name="T82" fmla="*/ 504 w 819"/>
              <a:gd name="T83" fmla="*/ 289 h 670"/>
              <a:gd name="T84" fmla="*/ 516 w 819"/>
              <a:gd name="T85" fmla="*/ 203 h 670"/>
              <a:gd name="T86" fmla="*/ 488 w 819"/>
              <a:gd name="T87" fmla="*/ 67 h 670"/>
              <a:gd name="T88" fmla="*/ 450 w 819"/>
              <a:gd name="T89" fmla="*/ 1 h 670"/>
              <a:gd name="T90" fmla="*/ 551 w 819"/>
              <a:gd name="T91" fmla="*/ 119 h 670"/>
              <a:gd name="T92" fmla="*/ 542 w 819"/>
              <a:gd name="T93" fmla="*/ 285 h 670"/>
              <a:gd name="T94" fmla="*/ 517 w 819"/>
              <a:gd name="T95" fmla="*/ 338 h 670"/>
              <a:gd name="T96" fmla="*/ 500 w 819"/>
              <a:gd name="T97" fmla="*/ 459 h 670"/>
              <a:gd name="T98" fmla="*/ 558 w 819"/>
              <a:gd name="T99" fmla="*/ 507 h 670"/>
              <a:gd name="T100" fmla="*/ 669 w 819"/>
              <a:gd name="T101" fmla="*/ 579 h 670"/>
              <a:gd name="T102" fmla="*/ 687 w 819"/>
              <a:gd name="T103" fmla="*/ 658 h 670"/>
              <a:gd name="T104" fmla="*/ 149 w 819"/>
              <a:gd name="T105" fmla="*/ 670 h 670"/>
              <a:gd name="T106" fmla="*/ 131 w 819"/>
              <a:gd name="T107" fmla="*/ 656 h 670"/>
              <a:gd name="T108" fmla="*/ 164 w 819"/>
              <a:gd name="T109" fmla="*/ 562 h 670"/>
              <a:gd name="T110" fmla="*/ 263 w 819"/>
              <a:gd name="T111" fmla="*/ 505 h 670"/>
              <a:gd name="T112" fmla="*/ 326 w 819"/>
              <a:gd name="T113" fmla="*/ 442 h 670"/>
              <a:gd name="T114" fmla="*/ 296 w 819"/>
              <a:gd name="T115" fmla="*/ 330 h 670"/>
              <a:gd name="T116" fmla="*/ 280 w 819"/>
              <a:gd name="T117" fmla="*/ 264 h 670"/>
              <a:gd name="T118" fmla="*/ 269 w 819"/>
              <a:gd name="T119" fmla="*/ 110 h 670"/>
              <a:gd name="T120" fmla="*/ 367 w 819"/>
              <a:gd name="T121" fmla="*/ 1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19" h="670">
                <a:moveTo>
                  <a:pt x="615" y="75"/>
                </a:moveTo>
                <a:lnTo>
                  <a:pt x="635" y="76"/>
                </a:lnTo>
                <a:lnTo>
                  <a:pt x="652" y="80"/>
                </a:lnTo>
                <a:lnTo>
                  <a:pt x="668" y="85"/>
                </a:lnTo>
                <a:lnTo>
                  <a:pt x="678" y="90"/>
                </a:lnTo>
                <a:lnTo>
                  <a:pt x="694" y="98"/>
                </a:lnTo>
                <a:lnTo>
                  <a:pt x="707" y="107"/>
                </a:lnTo>
                <a:lnTo>
                  <a:pt x="717" y="119"/>
                </a:lnTo>
                <a:lnTo>
                  <a:pt x="728" y="137"/>
                </a:lnTo>
                <a:lnTo>
                  <a:pt x="738" y="161"/>
                </a:lnTo>
                <a:lnTo>
                  <a:pt x="745" y="183"/>
                </a:lnTo>
                <a:lnTo>
                  <a:pt x="744" y="207"/>
                </a:lnTo>
                <a:lnTo>
                  <a:pt x="740" y="228"/>
                </a:lnTo>
                <a:lnTo>
                  <a:pt x="733" y="246"/>
                </a:lnTo>
                <a:lnTo>
                  <a:pt x="727" y="262"/>
                </a:lnTo>
                <a:lnTo>
                  <a:pt x="729" y="283"/>
                </a:lnTo>
                <a:lnTo>
                  <a:pt x="730" y="300"/>
                </a:lnTo>
                <a:lnTo>
                  <a:pt x="728" y="311"/>
                </a:lnTo>
                <a:lnTo>
                  <a:pt x="725" y="319"/>
                </a:lnTo>
                <a:lnTo>
                  <a:pt x="723" y="325"/>
                </a:lnTo>
                <a:lnTo>
                  <a:pt x="721" y="326"/>
                </a:lnTo>
                <a:lnTo>
                  <a:pt x="717" y="332"/>
                </a:lnTo>
                <a:lnTo>
                  <a:pt x="712" y="340"/>
                </a:lnTo>
                <a:lnTo>
                  <a:pt x="707" y="349"/>
                </a:lnTo>
                <a:lnTo>
                  <a:pt x="703" y="364"/>
                </a:lnTo>
                <a:lnTo>
                  <a:pt x="700" y="380"/>
                </a:lnTo>
                <a:lnTo>
                  <a:pt x="699" y="402"/>
                </a:lnTo>
                <a:lnTo>
                  <a:pt x="700" y="420"/>
                </a:lnTo>
                <a:lnTo>
                  <a:pt x="706" y="435"/>
                </a:lnTo>
                <a:lnTo>
                  <a:pt x="712" y="445"/>
                </a:lnTo>
                <a:lnTo>
                  <a:pt x="720" y="454"/>
                </a:lnTo>
                <a:lnTo>
                  <a:pt x="727" y="459"/>
                </a:lnTo>
                <a:lnTo>
                  <a:pt x="734" y="463"/>
                </a:lnTo>
                <a:lnTo>
                  <a:pt x="738" y="465"/>
                </a:lnTo>
                <a:lnTo>
                  <a:pt x="741" y="465"/>
                </a:lnTo>
                <a:lnTo>
                  <a:pt x="754" y="470"/>
                </a:lnTo>
                <a:lnTo>
                  <a:pt x="767" y="478"/>
                </a:lnTo>
                <a:lnTo>
                  <a:pt x="780" y="486"/>
                </a:lnTo>
                <a:lnTo>
                  <a:pt x="792" y="497"/>
                </a:lnTo>
                <a:lnTo>
                  <a:pt x="804" y="512"/>
                </a:lnTo>
                <a:lnTo>
                  <a:pt x="812" y="530"/>
                </a:lnTo>
                <a:lnTo>
                  <a:pt x="817" y="551"/>
                </a:lnTo>
                <a:lnTo>
                  <a:pt x="819" y="577"/>
                </a:lnTo>
                <a:lnTo>
                  <a:pt x="819" y="577"/>
                </a:lnTo>
                <a:lnTo>
                  <a:pt x="819" y="579"/>
                </a:lnTo>
                <a:lnTo>
                  <a:pt x="819" y="581"/>
                </a:lnTo>
                <a:lnTo>
                  <a:pt x="818" y="584"/>
                </a:lnTo>
                <a:lnTo>
                  <a:pt x="817" y="586"/>
                </a:lnTo>
                <a:lnTo>
                  <a:pt x="816" y="589"/>
                </a:lnTo>
                <a:lnTo>
                  <a:pt x="813" y="592"/>
                </a:lnTo>
                <a:lnTo>
                  <a:pt x="810" y="593"/>
                </a:lnTo>
                <a:lnTo>
                  <a:pt x="806" y="594"/>
                </a:lnTo>
                <a:lnTo>
                  <a:pt x="801" y="596"/>
                </a:lnTo>
                <a:lnTo>
                  <a:pt x="717" y="596"/>
                </a:lnTo>
                <a:lnTo>
                  <a:pt x="710" y="576"/>
                </a:lnTo>
                <a:lnTo>
                  <a:pt x="700" y="558"/>
                </a:lnTo>
                <a:lnTo>
                  <a:pt x="780" y="558"/>
                </a:lnTo>
                <a:lnTo>
                  <a:pt x="776" y="539"/>
                </a:lnTo>
                <a:lnTo>
                  <a:pt x="767" y="525"/>
                </a:lnTo>
                <a:lnTo>
                  <a:pt x="757" y="514"/>
                </a:lnTo>
                <a:lnTo>
                  <a:pt x="744" y="507"/>
                </a:lnTo>
                <a:lnTo>
                  <a:pt x="729" y="501"/>
                </a:lnTo>
                <a:lnTo>
                  <a:pt x="717" y="496"/>
                </a:lnTo>
                <a:lnTo>
                  <a:pt x="706" y="490"/>
                </a:lnTo>
                <a:lnTo>
                  <a:pt x="693" y="479"/>
                </a:lnTo>
                <a:lnTo>
                  <a:pt x="681" y="466"/>
                </a:lnTo>
                <a:lnTo>
                  <a:pt x="670" y="448"/>
                </a:lnTo>
                <a:lnTo>
                  <a:pt x="664" y="427"/>
                </a:lnTo>
                <a:lnTo>
                  <a:pt x="661" y="402"/>
                </a:lnTo>
                <a:lnTo>
                  <a:pt x="662" y="376"/>
                </a:lnTo>
                <a:lnTo>
                  <a:pt x="666" y="355"/>
                </a:lnTo>
                <a:lnTo>
                  <a:pt x="672" y="336"/>
                </a:lnTo>
                <a:lnTo>
                  <a:pt x="678" y="323"/>
                </a:lnTo>
                <a:lnTo>
                  <a:pt x="685" y="313"/>
                </a:lnTo>
                <a:lnTo>
                  <a:pt x="690" y="305"/>
                </a:lnTo>
                <a:lnTo>
                  <a:pt x="691" y="304"/>
                </a:lnTo>
                <a:lnTo>
                  <a:pt x="691" y="304"/>
                </a:lnTo>
                <a:lnTo>
                  <a:pt x="693" y="300"/>
                </a:lnTo>
                <a:lnTo>
                  <a:pt x="693" y="293"/>
                </a:lnTo>
                <a:lnTo>
                  <a:pt x="693" y="284"/>
                </a:lnTo>
                <a:lnTo>
                  <a:pt x="690" y="270"/>
                </a:lnTo>
                <a:lnTo>
                  <a:pt x="689" y="258"/>
                </a:lnTo>
                <a:lnTo>
                  <a:pt x="693" y="245"/>
                </a:lnTo>
                <a:lnTo>
                  <a:pt x="698" y="233"/>
                </a:lnTo>
                <a:lnTo>
                  <a:pt x="703" y="220"/>
                </a:lnTo>
                <a:lnTo>
                  <a:pt x="707" y="204"/>
                </a:lnTo>
                <a:lnTo>
                  <a:pt x="707" y="190"/>
                </a:lnTo>
                <a:lnTo>
                  <a:pt x="704" y="174"/>
                </a:lnTo>
                <a:lnTo>
                  <a:pt x="696" y="157"/>
                </a:lnTo>
                <a:lnTo>
                  <a:pt x="690" y="145"/>
                </a:lnTo>
                <a:lnTo>
                  <a:pt x="685" y="137"/>
                </a:lnTo>
                <a:lnTo>
                  <a:pt x="678" y="132"/>
                </a:lnTo>
                <a:lnTo>
                  <a:pt x="672" y="128"/>
                </a:lnTo>
                <a:lnTo>
                  <a:pt x="662" y="124"/>
                </a:lnTo>
                <a:lnTo>
                  <a:pt x="657" y="122"/>
                </a:lnTo>
                <a:lnTo>
                  <a:pt x="652" y="118"/>
                </a:lnTo>
                <a:lnTo>
                  <a:pt x="641" y="115"/>
                </a:lnTo>
                <a:lnTo>
                  <a:pt x="630" y="113"/>
                </a:lnTo>
                <a:lnTo>
                  <a:pt x="615" y="111"/>
                </a:lnTo>
                <a:lnTo>
                  <a:pt x="601" y="113"/>
                </a:lnTo>
                <a:lnTo>
                  <a:pt x="590" y="116"/>
                </a:lnTo>
                <a:lnTo>
                  <a:pt x="589" y="118"/>
                </a:lnTo>
                <a:lnTo>
                  <a:pt x="577" y="81"/>
                </a:lnTo>
                <a:lnTo>
                  <a:pt x="596" y="76"/>
                </a:lnTo>
                <a:lnTo>
                  <a:pt x="615" y="75"/>
                </a:lnTo>
                <a:close/>
                <a:moveTo>
                  <a:pt x="204" y="75"/>
                </a:moveTo>
                <a:lnTo>
                  <a:pt x="223" y="76"/>
                </a:lnTo>
                <a:lnTo>
                  <a:pt x="241" y="81"/>
                </a:lnTo>
                <a:lnTo>
                  <a:pt x="237" y="89"/>
                </a:lnTo>
                <a:lnTo>
                  <a:pt x="235" y="97"/>
                </a:lnTo>
                <a:lnTo>
                  <a:pt x="231" y="106"/>
                </a:lnTo>
                <a:lnTo>
                  <a:pt x="228" y="116"/>
                </a:lnTo>
                <a:lnTo>
                  <a:pt x="218" y="113"/>
                </a:lnTo>
                <a:lnTo>
                  <a:pt x="204" y="111"/>
                </a:lnTo>
                <a:lnTo>
                  <a:pt x="190" y="113"/>
                </a:lnTo>
                <a:lnTo>
                  <a:pt x="178" y="115"/>
                </a:lnTo>
                <a:lnTo>
                  <a:pt x="168" y="118"/>
                </a:lnTo>
                <a:lnTo>
                  <a:pt x="163" y="122"/>
                </a:lnTo>
                <a:lnTo>
                  <a:pt x="157" y="124"/>
                </a:lnTo>
                <a:lnTo>
                  <a:pt x="148" y="128"/>
                </a:lnTo>
                <a:lnTo>
                  <a:pt x="142" y="132"/>
                </a:lnTo>
                <a:lnTo>
                  <a:pt x="135" y="137"/>
                </a:lnTo>
                <a:lnTo>
                  <a:pt x="130" y="145"/>
                </a:lnTo>
                <a:lnTo>
                  <a:pt x="123" y="157"/>
                </a:lnTo>
                <a:lnTo>
                  <a:pt x="115" y="174"/>
                </a:lnTo>
                <a:lnTo>
                  <a:pt x="113" y="190"/>
                </a:lnTo>
                <a:lnTo>
                  <a:pt x="113" y="204"/>
                </a:lnTo>
                <a:lnTo>
                  <a:pt x="117" y="220"/>
                </a:lnTo>
                <a:lnTo>
                  <a:pt x="122" y="233"/>
                </a:lnTo>
                <a:lnTo>
                  <a:pt x="127" y="245"/>
                </a:lnTo>
                <a:lnTo>
                  <a:pt x="131" y="258"/>
                </a:lnTo>
                <a:lnTo>
                  <a:pt x="130" y="270"/>
                </a:lnTo>
                <a:lnTo>
                  <a:pt x="127" y="284"/>
                </a:lnTo>
                <a:lnTo>
                  <a:pt x="127" y="293"/>
                </a:lnTo>
                <a:lnTo>
                  <a:pt x="127" y="300"/>
                </a:lnTo>
                <a:lnTo>
                  <a:pt x="129" y="304"/>
                </a:lnTo>
                <a:lnTo>
                  <a:pt x="129" y="304"/>
                </a:lnTo>
                <a:lnTo>
                  <a:pt x="130" y="305"/>
                </a:lnTo>
                <a:lnTo>
                  <a:pt x="135" y="313"/>
                </a:lnTo>
                <a:lnTo>
                  <a:pt x="142" y="323"/>
                </a:lnTo>
                <a:lnTo>
                  <a:pt x="148" y="336"/>
                </a:lnTo>
                <a:lnTo>
                  <a:pt x="153" y="355"/>
                </a:lnTo>
                <a:lnTo>
                  <a:pt x="157" y="376"/>
                </a:lnTo>
                <a:lnTo>
                  <a:pt x="159" y="402"/>
                </a:lnTo>
                <a:lnTo>
                  <a:pt x="156" y="427"/>
                </a:lnTo>
                <a:lnTo>
                  <a:pt x="149" y="448"/>
                </a:lnTo>
                <a:lnTo>
                  <a:pt x="139" y="466"/>
                </a:lnTo>
                <a:lnTo>
                  <a:pt x="127" y="479"/>
                </a:lnTo>
                <a:lnTo>
                  <a:pt x="114" y="490"/>
                </a:lnTo>
                <a:lnTo>
                  <a:pt x="102" y="496"/>
                </a:lnTo>
                <a:lnTo>
                  <a:pt x="91" y="501"/>
                </a:lnTo>
                <a:lnTo>
                  <a:pt x="76" y="507"/>
                </a:lnTo>
                <a:lnTo>
                  <a:pt x="63" y="514"/>
                </a:lnTo>
                <a:lnTo>
                  <a:pt x="53" y="525"/>
                </a:lnTo>
                <a:lnTo>
                  <a:pt x="43" y="539"/>
                </a:lnTo>
                <a:lnTo>
                  <a:pt x="40" y="558"/>
                </a:lnTo>
                <a:lnTo>
                  <a:pt x="119" y="558"/>
                </a:lnTo>
                <a:lnTo>
                  <a:pt x="110" y="576"/>
                </a:lnTo>
                <a:lnTo>
                  <a:pt x="102" y="596"/>
                </a:lnTo>
                <a:lnTo>
                  <a:pt x="19" y="596"/>
                </a:lnTo>
                <a:lnTo>
                  <a:pt x="13" y="594"/>
                </a:lnTo>
                <a:lnTo>
                  <a:pt x="9" y="593"/>
                </a:lnTo>
                <a:lnTo>
                  <a:pt x="7" y="592"/>
                </a:lnTo>
                <a:lnTo>
                  <a:pt x="4" y="589"/>
                </a:lnTo>
                <a:lnTo>
                  <a:pt x="3" y="586"/>
                </a:lnTo>
                <a:lnTo>
                  <a:pt x="2" y="584"/>
                </a:lnTo>
                <a:lnTo>
                  <a:pt x="0" y="581"/>
                </a:lnTo>
                <a:lnTo>
                  <a:pt x="0" y="579"/>
                </a:lnTo>
                <a:lnTo>
                  <a:pt x="0" y="577"/>
                </a:lnTo>
                <a:lnTo>
                  <a:pt x="0" y="577"/>
                </a:lnTo>
                <a:lnTo>
                  <a:pt x="3" y="551"/>
                </a:lnTo>
                <a:lnTo>
                  <a:pt x="8" y="530"/>
                </a:lnTo>
                <a:lnTo>
                  <a:pt x="16" y="512"/>
                </a:lnTo>
                <a:lnTo>
                  <a:pt x="28" y="497"/>
                </a:lnTo>
                <a:lnTo>
                  <a:pt x="40" y="486"/>
                </a:lnTo>
                <a:lnTo>
                  <a:pt x="53" y="478"/>
                </a:lnTo>
                <a:lnTo>
                  <a:pt x="66" y="470"/>
                </a:lnTo>
                <a:lnTo>
                  <a:pt x="79" y="465"/>
                </a:lnTo>
                <a:lnTo>
                  <a:pt x="81" y="465"/>
                </a:lnTo>
                <a:lnTo>
                  <a:pt x="85" y="463"/>
                </a:lnTo>
                <a:lnTo>
                  <a:pt x="93" y="459"/>
                </a:lnTo>
                <a:lnTo>
                  <a:pt x="100" y="454"/>
                </a:lnTo>
                <a:lnTo>
                  <a:pt x="108" y="445"/>
                </a:lnTo>
                <a:lnTo>
                  <a:pt x="114" y="435"/>
                </a:lnTo>
                <a:lnTo>
                  <a:pt x="119" y="420"/>
                </a:lnTo>
                <a:lnTo>
                  <a:pt x="121" y="402"/>
                </a:lnTo>
                <a:lnTo>
                  <a:pt x="119" y="380"/>
                </a:lnTo>
                <a:lnTo>
                  <a:pt x="117" y="364"/>
                </a:lnTo>
                <a:lnTo>
                  <a:pt x="113" y="349"/>
                </a:lnTo>
                <a:lnTo>
                  <a:pt x="108" y="340"/>
                </a:lnTo>
                <a:lnTo>
                  <a:pt x="102" y="332"/>
                </a:lnTo>
                <a:lnTo>
                  <a:pt x="98" y="326"/>
                </a:lnTo>
                <a:lnTo>
                  <a:pt x="97" y="325"/>
                </a:lnTo>
                <a:lnTo>
                  <a:pt x="95" y="319"/>
                </a:lnTo>
                <a:lnTo>
                  <a:pt x="92" y="311"/>
                </a:lnTo>
                <a:lnTo>
                  <a:pt x="89" y="300"/>
                </a:lnTo>
                <a:lnTo>
                  <a:pt x="91" y="283"/>
                </a:lnTo>
                <a:lnTo>
                  <a:pt x="93" y="262"/>
                </a:lnTo>
                <a:lnTo>
                  <a:pt x="87" y="246"/>
                </a:lnTo>
                <a:lnTo>
                  <a:pt x="80" y="228"/>
                </a:lnTo>
                <a:lnTo>
                  <a:pt x="76" y="207"/>
                </a:lnTo>
                <a:lnTo>
                  <a:pt x="75" y="183"/>
                </a:lnTo>
                <a:lnTo>
                  <a:pt x="81" y="161"/>
                </a:lnTo>
                <a:lnTo>
                  <a:pt x="92" y="137"/>
                </a:lnTo>
                <a:lnTo>
                  <a:pt x="102" y="119"/>
                </a:lnTo>
                <a:lnTo>
                  <a:pt x="113" y="107"/>
                </a:lnTo>
                <a:lnTo>
                  <a:pt x="126" y="98"/>
                </a:lnTo>
                <a:lnTo>
                  <a:pt x="142" y="90"/>
                </a:lnTo>
                <a:lnTo>
                  <a:pt x="152" y="85"/>
                </a:lnTo>
                <a:lnTo>
                  <a:pt x="168" y="80"/>
                </a:lnTo>
                <a:lnTo>
                  <a:pt x="185" y="76"/>
                </a:lnTo>
                <a:lnTo>
                  <a:pt x="204" y="75"/>
                </a:lnTo>
                <a:close/>
                <a:moveTo>
                  <a:pt x="432" y="37"/>
                </a:moveTo>
                <a:lnTo>
                  <a:pt x="413" y="38"/>
                </a:lnTo>
                <a:lnTo>
                  <a:pt x="395" y="42"/>
                </a:lnTo>
                <a:lnTo>
                  <a:pt x="382" y="47"/>
                </a:lnTo>
                <a:lnTo>
                  <a:pt x="375" y="51"/>
                </a:lnTo>
                <a:lnTo>
                  <a:pt x="369" y="54"/>
                </a:lnTo>
                <a:lnTo>
                  <a:pt x="352" y="61"/>
                </a:lnTo>
                <a:lnTo>
                  <a:pt x="339" y="71"/>
                </a:lnTo>
                <a:lnTo>
                  <a:pt x="326" y="82"/>
                </a:lnTo>
                <a:lnTo>
                  <a:pt x="314" y="101"/>
                </a:lnTo>
                <a:lnTo>
                  <a:pt x="304" y="124"/>
                </a:lnTo>
                <a:lnTo>
                  <a:pt x="299" y="145"/>
                </a:lnTo>
                <a:lnTo>
                  <a:pt x="300" y="167"/>
                </a:lnTo>
                <a:lnTo>
                  <a:pt x="304" y="190"/>
                </a:lnTo>
                <a:lnTo>
                  <a:pt x="312" y="208"/>
                </a:lnTo>
                <a:lnTo>
                  <a:pt x="318" y="224"/>
                </a:lnTo>
                <a:lnTo>
                  <a:pt x="320" y="226"/>
                </a:lnTo>
                <a:lnTo>
                  <a:pt x="321" y="230"/>
                </a:lnTo>
                <a:lnTo>
                  <a:pt x="322" y="238"/>
                </a:lnTo>
                <a:lnTo>
                  <a:pt x="321" y="249"/>
                </a:lnTo>
                <a:lnTo>
                  <a:pt x="317" y="267"/>
                </a:lnTo>
                <a:lnTo>
                  <a:pt x="317" y="281"/>
                </a:lnTo>
                <a:lnTo>
                  <a:pt x="317" y="291"/>
                </a:lnTo>
                <a:lnTo>
                  <a:pt x="318" y="297"/>
                </a:lnTo>
                <a:lnTo>
                  <a:pt x="320" y="300"/>
                </a:lnTo>
                <a:lnTo>
                  <a:pt x="320" y="300"/>
                </a:lnTo>
                <a:lnTo>
                  <a:pt x="320" y="301"/>
                </a:lnTo>
                <a:lnTo>
                  <a:pt x="321" y="302"/>
                </a:lnTo>
                <a:lnTo>
                  <a:pt x="324" y="305"/>
                </a:lnTo>
                <a:lnTo>
                  <a:pt x="325" y="306"/>
                </a:lnTo>
                <a:lnTo>
                  <a:pt x="333" y="317"/>
                </a:lnTo>
                <a:lnTo>
                  <a:pt x="342" y="330"/>
                </a:lnTo>
                <a:lnTo>
                  <a:pt x="351" y="346"/>
                </a:lnTo>
                <a:lnTo>
                  <a:pt x="358" y="366"/>
                </a:lnTo>
                <a:lnTo>
                  <a:pt x="363" y="391"/>
                </a:lnTo>
                <a:lnTo>
                  <a:pt x="365" y="420"/>
                </a:lnTo>
                <a:lnTo>
                  <a:pt x="363" y="448"/>
                </a:lnTo>
                <a:lnTo>
                  <a:pt x="355" y="471"/>
                </a:lnTo>
                <a:lnTo>
                  <a:pt x="344" y="491"/>
                </a:lnTo>
                <a:lnTo>
                  <a:pt x="331" y="507"/>
                </a:lnTo>
                <a:lnTo>
                  <a:pt x="317" y="520"/>
                </a:lnTo>
                <a:lnTo>
                  <a:pt x="301" y="530"/>
                </a:lnTo>
                <a:lnTo>
                  <a:pt x="286" y="538"/>
                </a:lnTo>
                <a:lnTo>
                  <a:pt x="272" y="542"/>
                </a:lnTo>
                <a:lnTo>
                  <a:pt x="271" y="542"/>
                </a:lnTo>
                <a:lnTo>
                  <a:pt x="252" y="550"/>
                </a:lnTo>
                <a:lnTo>
                  <a:pt x="232" y="559"/>
                </a:lnTo>
                <a:lnTo>
                  <a:pt x="214" y="568"/>
                </a:lnTo>
                <a:lnTo>
                  <a:pt x="198" y="580"/>
                </a:lnTo>
                <a:lnTo>
                  <a:pt x="185" y="594"/>
                </a:lnTo>
                <a:lnTo>
                  <a:pt x="176" y="613"/>
                </a:lnTo>
                <a:lnTo>
                  <a:pt x="169" y="632"/>
                </a:lnTo>
                <a:lnTo>
                  <a:pt x="651" y="632"/>
                </a:lnTo>
                <a:lnTo>
                  <a:pt x="644" y="613"/>
                </a:lnTo>
                <a:lnTo>
                  <a:pt x="635" y="594"/>
                </a:lnTo>
                <a:lnTo>
                  <a:pt x="622" y="580"/>
                </a:lnTo>
                <a:lnTo>
                  <a:pt x="606" y="568"/>
                </a:lnTo>
                <a:lnTo>
                  <a:pt x="588" y="559"/>
                </a:lnTo>
                <a:lnTo>
                  <a:pt x="568" y="550"/>
                </a:lnTo>
                <a:lnTo>
                  <a:pt x="549" y="542"/>
                </a:lnTo>
                <a:lnTo>
                  <a:pt x="547" y="542"/>
                </a:lnTo>
                <a:lnTo>
                  <a:pt x="534" y="538"/>
                </a:lnTo>
                <a:lnTo>
                  <a:pt x="518" y="530"/>
                </a:lnTo>
                <a:lnTo>
                  <a:pt x="503" y="520"/>
                </a:lnTo>
                <a:lnTo>
                  <a:pt x="488" y="507"/>
                </a:lnTo>
                <a:lnTo>
                  <a:pt x="475" y="491"/>
                </a:lnTo>
                <a:lnTo>
                  <a:pt x="465" y="471"/>
                </a:lnTo>
                <a:lnTo>
                  <a:pt x="457" y="448"/>
                </a:lnTo>
                <a:lnTo>
                  <a:pt x="454" y="420"/>
                </a:lnTo>
                <a:lnTo>
                  <a:pt x="457" y="391"/>
                </a:lnTo>
                <a:lnTo>
                  <a:pt x="462" y="366"/>
                </a:lnTo>
                <a:lnTo>
                  <a:pt x="469" y="346"/>
                </a:lnTo>
                <a:lnTo>
                  <a:pt x="478" y="330"/>
                </a:lnTo>
                <a:lnTo>
                  <a:pt x="487" y="317"/>
                </a:lnTo>
                <a:lnTo>
                  <a:pt x="495" y="306"/>
                </a:lnTo>
                <a:lnTo>
                  <a:pt x="496" y="305"/>
                </a:lnTo>
                <a:lnTo>
                  <a:pt x="499" y="302"/>
                </a:lnTo>
                <a:lnTo>
                  <a:pt x="500" y="301"/>
                </a:lnTo>
                <a:lnTo>
                  <a:pt x="501" y="298"/>
                </a:lnTo>
                <a:lnTo>
                  <a:pt x="501" y="298"/>
                </a:lnTo>
                <a:lnTo>
                  <a:pt x="503" y="294"/>
                </a:lnTo>
                <a:lnTo>
                  <a:pt x="504" y="289"/>
                </a:lnTo>
                <a:lnTo>
                  <a:pt x="504" y="280"/>
                </a:lnTo>
                <a:lnTo>
                  <a:pt x="504" y="267"/>
                </a:lnTo>
                <a:lnTo>
                  <a:pt x="500" y="251"/>
                </a:lnTo>
                <a:lnTo>
                  <a:pt x="500" y="236"/>
                </a:lnTo>
                <a:lnTo>
                  <a:pt x="507" y="221"/>
                </a:lnTo>
                <a:lnTo>
                  <a:pt x="511" y="213"/>
                </a:lnTo>
                <a:lnTo>
                  <a:pt x="516" y="203"/>
                </a:lnTo>
                <a:lnTo>
                  <a:pt x="520" y="190"/>
                </a:lnTo>
                <a:lnTo>
                  <a:pt x="521" y="173"/>
                </a:lnTo>
                <a:lnTo>
                  <a:pt x="520" y="152"/>
                </a:lnTo>
                <a:lnTo>
                  <a:pt x="515" y="128"/>
                </a:lnTo>
                <a:lnTo>
                  <a:pt x="505" y="101"/>
                </a:lnTo>
                <a:lnTo>
                  <a:pt x="496" y="81"/>
                </a:lnTo>
                <a:lnTo>
                  <a:pt x="488" y="67"/>
                </a:lnTo>
                <a:lnTo>
                  <a:pt x="481" y="56"/>
                </a:lnTo>
                <a:lnTo>
                  <a:pt x="474" y="50"/>
                </a:lnTo>
                <a:lnTo>
                  <a:pt x="467" y="44"/>
                </a:lnTo>
                <a:lnTo>
                  <a:pt x="452" y="39"/>
                </a:lnTo>
                <a:lnTo>
                  <a:pt x="432" y="37"/>
                </a:lnTo>
                <a:close/>
                <a:moveTo>
                  <a:pt x="432" y="0"/>
                </a:moveTo>
                <a:lnTo>
                  <a:pt x="450" y="1"/>
                </a:lnTo>
                <a:lnTo>
                  <a:pt x="469" y="5"/>
                </a:lnTo>
                <a:lnTo>
                  <a:pt x="486" y="12"/>
                </a:lnTo>
                <a:lnTo>
                  <a:pt x="501" y="23"/>
                </a:lnTo>
                <a:lnTo>
                  <a:pt x="515" y="39"/>
                </a:lnTo>
                <a:lnTo>
                  <a:pt x="528" y="60"/>
                </a:lnTo>
                <a:lnTo>
                  <a:pt x="539" y="86"/>
                </a:lnTo>
                <a:lnTo>
                  <a:pt x="551" y="119"/>
                </a:lnTo>
                <a:lnTo>
                  <a:pt x="558" y="149"/>
                </a:lnTo>
                <a:lnTo>
                  <a:pt x="558" y="177"/>
                </a:lnTo>
                <a:lnTo>
                  <a:pt x="555" y="202"/>
                </a:lnTo>
                <a:lnTo>
                  <a:pt x="547" y="224"/>
                </a:lnTo>
                <a:lnTo>
                  <a:pt x="537" y="242"/>
                </a:lnTo>
                <a:lnTo>
                  <a:pt x="541" y="266"/>
                </a:lnTo>
                <a:lnTo>
                  <a:pt x="542" y="285"/>
                </a:lnTo>
                <a:lnTo>
                  <a:pt x="539" y="300"/>
                </a:lnTo>
                <a:lnTo>
                  <a:pt x="537" y="310"/>
                </a:lnTo>
                <a:lnTo>
                  <a:pt x="534" y="318"/>
                </a:lnTo>
                <a:lnTo>
                  <a:pt x="530" y="322"/>
                </a:lnTo>
                <a:lnTo>
                  <a:pt x="529" y="323"/>
                </a:lnTo>
                <a:lnTo>
                  <a:pt x="524" y="330"/>
                </a:lnTo>
                <a:lnTo>
                  <a:pt x="517" y="338"/>
                </a:lnTo>
                <a:lnTo>
                  <a:pt x="511" y="348"/>
                </a:lnTo>
                <a:lnTo>
                  <a:pt x="503" y="361"/>
                </a:lnTo>
                <a:lnTo>
                  <a:pt x="498" y="377"/>
                </a:lnTo>
                <a:lnTo>
                  <a:pt x="494" y="397"/>
                </a:lnTo>
                <a:lnTo>
                  <a:pt x="491" y="420"/>
                </a:lnTo>
                <a:lnTo>
                  <a:pt x="494" y="442"/>
                </a:lnTo>
                <a:lnTo>
                  <a:pt x="500" y="459"/>
                </a:lnTo>
                <a:lnTo>
                  <a:pt x="509" y="474"/>
                </a:lnTo>
                <a:lnTo>
                  <a:pt x="520" y="486"/>
                </a:lnTo>
                <a:lnTo>
                  <a:pt x="530" y="493"/>
                </a:lnTo>
                <a:lnTo>
                  <a:pt x="541" y="500"/>
                </a:lnTo>
                <a:lnTo>
                  <a:pt x="550" y="504"/>
                </a:lnTo>
                <a:lnTo>
                  <a:pt x="556" y="505"/>
                </a:lnTo>
                <a:lnTo>
                  <a:pt x="558" y="507"/>
                </a:lnTo>
                <a:lnTo>
                  <a:pt x="572" y="512"/>
                </a:lnTo>
                <a:lnTo>
                  <a:pt x="588" y="517"/>
                </a:lnTo>
                <a:lnTo>
                  <a:pt x="605" y="525"/>
                </a:lnTo>
                <a:lnTo>
                  <a:pt x="623" y="535"/>
                </a:lnTo>
                <a:lnTo>
                  <a:pt x="640" y="547"/>
                </a:lnTo>
                <a:lnTo>
                  <a:pt x="656" y="562"/>
                </a:lnTo>
                <a:lnTo>
                  <a:pt x="669" y="579"/>
                </a:lnTo>
                <a:lnTo>
                  <a:pt x="679" y="599"/>
                </a:lnTo>
                <a:lnTo>
                  <a:pt x="686" y="623"/>
                </a:lnTo>
                <a:lnTo>
                  <a:pt x="689" y="652"/>
                </a:lnTo>
                <a:lnTo>
                  <a:pt x="689" y="652"/>
                </a:lnTo>
                <a:lnTo>
                  <a:pt x="689" y="653"/>
                </a:lnTo>
                <a:lnTo>
                  <a:pt x="689" y="656"/>
                </a:lnTo>
                <a:lnTo>
                  <a:pt x="687" y="658"/>
                </a:lnTo>
                <a:lnTo>
                  <a:pt x="687" y="661"/>
                </a:lnTo>
                <a:lnTo>
                  <a:pt x="685" y="664"/>
                </a:lnTo>
                <a:lnTo>
                  <a:pt x="683" y="666"/>
                </a:lnTo>
                <a:lnTo>
                  <a:pt x="679" y="668"/>
                </a:lnTo>
                <a:lnTo>
                  <a:pt x="676" y="669"/>
                </a:lnTo>
                <a:lnTo>
                  <a:pt x="670" y="670"/>
                </a:lnTo>
                <a:lnTo>
                  <a:pt x="149" y="670"/>
                </a:lnTo>
                <a:lnTo>
                  <a:pt x="144" y="669"/>
                </a:lnTo>
                <a:lnTo>
                  <a:pt x="140" y="668"/>
                </a:lnTo>
                <a:lnTo>
                  <a:pt x="136" y="666"/>
                </a:lnTo>
                <a:lnTo>
                  <a:pt x="135" y="664"/>
                </a:lnTo>
                <a:lnTo>
                  <a:pt x="132" y="661"/>
                </a:lnTo>
                <a:lnTo>
                  <a:pt x="132" y="658"/>
                </a:lnTo>
                <a:lnTo>
                  <a:pt x="131" y="656"/>
                </a:lnTo>
                <a:lnTo>
                  <a:pt x="131" y="653"/>
                </a:lnTo>
                <a:lnTo>
                  <a:pt x="131" y="652"/>
                </a:lnTo>
                <a:lnTo>
                  <a:pt x="131" y="652"/>
                </a:lnTo>
                <a:lnTo>
                  <a:pt x="134" y="623"/>
                </a:lnTo>
                <a:lnTo>
                  <a:pt x="140" y="599"/>
                </a:lnTo>
                <a:lnTo>
                  <a:pt x="151" y="579"/>
                </a:lnTo>
                <a:lnTo>
                  <a:pt x="164" y="562"/>
                </a:lnTo>
                <a:lnTo>
                  <a:pt x="180" y="547"/>
                </a:lnTo>
                <a:lnTo>
                  <a:pt x="197" y="535"/>
                </a:lnTo>
                <a:lnTo>
                  <a:pt x="215" y="525"/>
                </a:lnTo>
                <a:lnTo>
                  <a:pt x="232" y="517"/>
                </a:lnTo>
                <a:lnTo>
                  <a:pt x="248" y="512"/>
                </a:lnTo>
                <a:lnTo>
                  <a:pt x="262" y="507"/>
                </a:lnTo>
                <a:lnTo>
                  <a:pt x="263" y="505"/>
                </a:lnTo>
                <a:lnTo>
                  <a:pt x="270" y="504"/>
                </a:lnTo>
                <a:lnTo>
                  <a:pt x="279" y="500"/>
                </a:lnTo>
                <a:lnTo>
                  <a:pt x="289" y="493"/>
                </a:lnTo>
                <a:lnTo>
                  <a:pt x="300" y="486"/>
                </a:lnTo>
                <a:lnTo>
                  <a:pt x="310" y="474"/>
                </a:lnTo>
                <a:lnTo>
                  <a:pt x="320" y="459"/>
                </a:lnTo>
                <a:lnTo>
                  <a:pt x="326" y="442"/>
                </a:lnTo>
                <a:lnTo>
                  <a:pt x="329" y="420"/>
                </a:lnTo>
                <a:lnTo>
                  <a:pt x="326" y="397"/>
                </a:lnTo>
                <a:lnTo>
                  <a:pt x="322" y="377"/>
                </a:lnTo>
                <a:lnTo>
                  <a:pt x="317" y="361"/>
                </a:lnTo>
                <a:lnTo>
                  <a:pt x="309" y="348"/>
                </a:lnTo>
                <a:lnTo>
                  <a:pt x="303" y="338"/>
                </a:lnTo>
                <a:lnTo>
                  <a:pt x="296" y="330"/>
                </a:lnTo>
                <a:lnTo>
                  <a:pt x="291" y="323"/>
                </a:lnTo>
                <a:lnTo>
                  <a:pt x="289" y="322"/>
                </a:lnTo>
                <a:lnTo>
                  <a:pt x="287" y="317"/>
                </a:lnTo>
                <a:lnTo>
                  <a:pt x="283" y="310"/>
                </a:lnTo>
                <a:lnTo>
                  <a:pt x="280" y="298"/>
                </a:lnTo>
                <a:lnTo>
                  <a:pt x="279" y="284"/>
                </a:lnTo>
                <a:lnTo>
                  <a:pt x="280" y="264"/>
                </a:lnTo>
                <a:lnTo>
                  <a:pt x="284" y="241"/>
                </a:lnTo>
                <a:lnTo>
                  <a:pt x="278" y="225"/>
                </a:lnTo>
                <a:lnTo>
                  <a:pt x="271" y="205"/>
                </a:lnTo>
                <a:lnTo>
                  <a:pt x="265" y="183"/>
                </a:lnTo>
                <a:lnTo>
                  <a:pt x="261" y="160"/>
                </a:lnTo>
                <a:lnTo>
                  <a:pt x="262" y="135"/>
                </a:lnTo>
                <a:lnTo>
                  <a:pt x="269" y="110"/>
                </a:lnTo>
                <a:lnTo>
                  <a:pt x="280" y="85"/>
                </a:lnTo>
                <a:lnTo>
                  <a:pt x="293" y="64"/>
                </a:lnTo>
                <a:lnTo>
                  <a:pt x="307" y="50"/>
                </a:lnTo>
                <a:lnTo>
                  <a:pt x="321" y="38"/>
                </a:lnTo>
                <a:lnTo>
                  <a:pt x="337" y="29"/>
                </a:lnTo>
                <a:lnTo>
                  <a:pt x="355" y="20"/>
                </a:lnTo>
                <a:lnTo>
                  <a:pt x="367" y="13"/>
                </a:lnTo>
                <a:lnTo>
                  <a:pt x="386" y="6"/>
                </a:lnTo>
                <a:lnTo>
                  <a:pt x="409" y="1"/>
                </a:lnTo>
                <a:lnTo>
                  <a:pt x="4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汉仪雅酷黑 65W" panose="020B0604020202020204" charset="-122"/>
            </a:endParaRPr>
          </a:p>
        </p:txBody>
      </p:sp>
      <p:sp>
        <p:nvSpPr>
          <p:cNvPr id="1048847" name="文本框 18"/>
          <p:cNvSpPr txBox="1"/>
          <p:nvPr/>
        </p:nvSpPr>
        <p:spPr>
          <a:xfrm>
            <a:off x="1519428" y="44528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b="1" dirty="0">
                <a:solidFill>
                  <a:srgbClr val="6E1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后台审核</a:t>
            </a:r>
            <a:endParaRPr kumimoji="1" lang="zh-CN" altLang="en-US" sz="2000" b="1" dirty="0">
              <a:solidFill>
                <a:srgbClr val="6E1C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48" name="文本框 19"/>
          <p:cNvSpPr txBox="1"/>
          <p:nvPr/>
        </p:nvSpPr>
        <p:spPr>
          <a:xfrm>
            <a:off x="1517903" y="524350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b="1" dirty="0">
                <a:solidFill>
                  <a:srgbClr val="6E1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定向邀请关键投资者</a:t>
            </a:r>
            <a:endParaRPr kumimoji="1" lang="zh-CN" altLang="en-US" sz="2000" b="1" dirty="0">
              <a:solidFill>
                <a:srgbClr val="6E1C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49" name="文本框 20"/>
          <p:cNvSpPr txBox="1"/>
          <p:nvPr/>
        </p:nvSpPr>
        <p:spPr>
          <a:xfrm>
            <a:off x="1517903" y="60831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000" b="1" dirty="0">
                <a:solidFill>
                  <a:srgbClr val="6E1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参会数据实时整理</a:t>
            </a:r>
            <a:endParaRPr kumimoji="1" lang="zh-CN" altLang="en-US" sz="2000" b="1" dirty="0">
              <a:solidFill>
                <a:srgbClr val="6E1C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0" name="矩形 21"/>
          <p:cNvSpPr/>
          <p:nvPr/>
        </p:nvSpPr>
        <p:spPr>
          <a:xfrm>
            <a:off x="4352907" y="3621101"/>
            <a:ext cx="6096000" cy="438150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汉仪雅酷黑 55W" panose="020B0504020202020204" charset="-122"/>
              </a:rPr>
              <a:t>可自定义公司白名单验证参会，降低合规风险。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汉仪雅酷黑 55W" panose="020B0504020202020204" charset="-122"/>
            </a:endParaRPr>
          </a:p>
        </p:txBody>
      </p:sp>
      <p:sp>
        <p:nvSpPr>
          <p:cNvPr id="1048851" name="矩形 22"/>
          <p:cNvSpPr/>
          <p:nvPr/>
        </p:nvSpPr>
        <p:spPr>
          <a:xfrm>
            <a:off x="4354432" y="4337738"/>
            <a:ext cx="7837568" cy="4381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汉仪雅酷黑 55W" panose="020B0504020202020204" charset="-122"/>
              </a:rPr>
              <a:t>设立收集参会者个人信息，并进行身份审核功能，筛选无效报名人员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汉仪雅酷黑 55W" panose="020B0504020202020204" charset="-122"/>
            </a:endParaRPr>
          </a:p>
        </p:txBody>
      </p:sp>
      <p:sp>
        <p:nvSpPr>
          <p:cNvPr id="1048852" name="矩形 23"/>
          <p:cNvSpPr/>
          <p:nvPr/>
        </p:nvSpPr>
        <p:spPr>
          <a:xfrm>
            <a:off x="4352907" y="5042663"/>
            <a:ext cx="7366119" cy="7848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汉仪雅酷黑 55W" panose="020B0504020202020204" charset="-122"/>
              </a:rPr>
              <a:t>企业通讯名录一键导入，新建人员或者批量特殊投资者，并通过短信通知功能定向进行参会提醒。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汉仪雅酷黑 55W" panose="020B0504020202020204" charset="-122"/>
            </a:endParaRPr>
          </a:p>
        </p:txBody>
      </p:sp>
      <p:sp>
        <p:nvSpPr>
          <p:cNvPr id="1048853" name="文本框 24"/>
          <p:cNvSpPr txBox="1"/>
          <p:nvPr/>
        </p:nvSpPr>
        <p:spPr>
          <a:xfrm>
            <a:off x="4352907" y="6083157"/>
            <a:ext cx="5669281" cy="35813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一键导出会议参会名单，方便分析客户行为，实现二次邀请。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4" name="文本框 26"/>
          <p:cNvSpPr txBox="1"/>
          <p:nvPr/>
        </p:nvSpPr>
        <p:spPr>
          <a:xfrm>
            <a:off x="1072884" y="783456"/>
            <a:ext cx="9822180" cy="192024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3600" b="1" i="1" spc="300" dirty="0">
                <a:solidFill>
                  <a:srgbClr val="9F0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i="1" dirty="0">
                <a:solidFill>
                  <a:srgbClr val="9F0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结合腾讯实时音频视频为底层逻辑及技术搭建</a:t>
            </a:r>
            <a:endParaRPr kumimoji="1" lang="en-US" altLang="zh-CN" sz="3600" b="1" i="1" dirty="0">
              <a:solidFill>
                <a:srgbClr val="9F07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b="1" i="1" dirty="0">
                <a:solidFill>
                  <a:srgbClr val="9F0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自有会议系统，支持多种鉴权模式类型活动</a:t>
            </a:r>
            <a:endParaRPr kumimoji="1" lang="en-US" altLang="zh-CN" sz="3600" b="1" i="1" dirty="0">
              <a:solidFill>
                <a:srgbClr val="9F07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5" name="文本框 28"/>
          <p:cNvSpPr txBox="1"/>
          <p:nvPr/>
        </p:nvSpPr>
        <p:spPr>
          <a:xfrm>
            <a:off x="247944" y="312597"/>
            <a:ext cx="21640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路演系统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6" name="矩形 29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2" descr="未来主义科幻极简主义建筑图片素材"/>
          <p:cNvPicPr>
            <a:picLocks noChangeAspect="1" noChangeArrowheads="1"/>
          </p:cNvPicPr>
          <p:nvPr/>
        </p:nvPicPr>
        <p:blipFill rotWithShape="1">
          <a:blip r:embed="rId1"/>
          <a:srcRect l="14671" t="32456" r="32525" b="30523"/>
          <a:stretch>
            <a:fillRect/>
          </a:stretch>
        </p:blipFill>
        <p:spPr bwMode="auto">
          <a:xfrm>
            <a:off x="-1" y="0"/>
            <a:ext cx="12188952" cy="6858000"/>
          </a:xfrm>
          <a:prstGeom prst="rect">
            <a:avLst/>
          </a:prstGeom>
          <a:noFill/>
        </p:spPr>
      </p:pic>
      <p:sp>
        <p:nvSpPr>
          <p:cNvPr id="1048857" name="矩形 17"/>
          <p:cNvSpPr/>
          <p:nvPr/>
        </p:nvSpPr>
        <p:spPr>
          <a:xfrm>
            <a:off x="0" y="0"/>
            <a:ext cx="12193524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91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406" y="337893"/>
            <a:ext cx="1664502" cy="408846"/>
          </a:xfrm>
          <a:prstGeom prst="rect">
            <a:avLst/>
          </a:prstGeom>
        </p:spPr>
      </p:pic>
      <p:sp>
        <p:nvSpPr>
          <p:cNvPr id="1048858" name="文本框 18"/>
          <p:cNvSpPr txBox="1"/>
          <p:nvPr/>
        </p:nvSpPr>
        <p:spPr>
          <a:xfrm>
            <a:off x="407988" y="1415240"/>
            <a:ext cx="11143099" cy="190118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合作方均可体验丰富的会议活动产品，会议活动类产品主要包括上市公司大型策略会，联合调研会议，线上、线下路演会议，电话会议等。其 中，上市公司电话会议是将 传统的电话参会与在线直播 参会想融合，供客户多种方 式参会，提供客户更多的选 择。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基于分析师而言，实现自主会控， 客户会场控制，尽在自己掌控。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客户可通过腾讯会议、腾讯会议小程序、易董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线上报名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直播参会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会后收听放回多维度参会新体验，同时，对于传统的电话参会客户，同样支持电话接入方式，是传统电话参会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互联网参会完美结合体。</a:t>
            </a:r>
            <a:endParaRPr lang="zh-CN" altLang="en-US" sz="14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9" name="圆角矩形 14"/>
          <p:cNvSpPr/>
          <p:nvPr/>
        </p:nvSpPr>
        <p:spPr>
          <a:xfrm>
            <a:off x="412170" y="3970678"/>
            <a:ext cx="1596044" cy="1472082"/>
          </a:xfrm>
          <a:prstGeom prst="roundRect">
            <a:avLst>
              <a:gd name="adj" fmla="val 29430"/>
            </a:avLst>
          </a:prstGeom>
          <a:solidFill>
            <a:srgbClr val="6F0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协助路演预告，活动前期宣传</a:t>
            </a:r>
            <a:endParaRPr lang="zh-CN" altLang="en-US" sz="14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0" name="圆角矩形 25"/>
          <p:cNvSpPr/>
          <p:nvPr/>
        </p:nvSpPr>
        <p:spPr>
          <a:xfrm>
            <a:off x="2888745" y="3970678"/>
            <a:ext cx="1683917" cy="1472082"/>
          </a:xfrm>
          <a:prstGeom prst="roundRect">
            <a:avLst>
              <a:gd name="adj" fmla="val 294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分析师、主持人会前预告，入会场实时会控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1" name="圆角矩形 26"/>
          <p:cNvSpPr/>
          <p:nvPr/>
        </p:nvSpPr>
        <p:spPr>
          <a:xfrm>
            <a:off x="5365322" y="3970678"/>
            <a:ext cx="1596044" cy="1472082"/>
          </a:xfrm>
          <a:prstGeom prst="roundRect">
            <a:avLst>
              <a:gd name="adj" fmla="val 2943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分析师、主持人会议直播中场实时会控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2" name="圆角矩形 27"/>
          <p:cNvSpPr/>
          <p:nvPr/>
        </p:nvSpPr>
        <p:spPr>
          <a:xfrm>
            <a:off x="7841898" y="3970678"/>
            <a:ext cx="1596044" cy="1472082"/>
          </a:xfrm>
          <a:prstGeom prst="roundRect">
            <a:avLst>
              <a:gd name="adj" fmla="val 2943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观众端参与及实时互动提问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3" name="圆角矩形 28"/>
          <p:cNvSpPr/>
          <p:nvPr/>
        </p:nvSpPr>
        <p:spPr>
          <a:xfrm>
            <a:off x="10318474" y="3964062"/>
            <a:ext cx="1596044" cy="1472082"/>
          </a:xfrm>
          <a:prstGeom prst="roundRect">
            <a:avLst>
              <a:gd name="adj" fmla="val 2943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会后活动管理系统数据实时智能更新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4" name="矩形 12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865" name="文本框 13"/>
          <p:cNvSpPr txBox="1"/>
          <p:nvPr/>
        </p:nvSpPr>
        <p:spPr>
          <a:xfrm>
            <a:off x="407988" y="470428"/>
            <a:ext cx="31546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路演场景演绎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6" name="右箭头 1"/>
          <p:cNvSpPr/>
          <p:nvPr/>
        </p:nvSpPr>
        <p:spPr>
          <a:xfrm>
            <a:off x="2041218" y="4509771"/>
            <a:ext cx="759655" cy="393895"/>
          </a:xfrm>
          <a:prstGeom prst="rightArrow">
            <a:avLst>
              <a:gd name="adj1" fmla="val 28571"/>
              <a:gd name="adj2" fmla="val 607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67" name="右箭头 15"/>
          <p:cNvSpPr/>
          <p:nvPr/>
        </p:nvSpPr>
        <p:spPr>
          <a:xfrm>
            <a:off x="4545228" y="4500553"/>
            <a:ext cx="759655" cy="393895"/>
          </a:xfrm>
          <a:prstGeom prst="rightArrow">
            <a:avLst>
              <a:gd name="adj1" fmla="val 28571"/>
              <a:gd name="adj2" fmla="val 607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68" name="右箭头 16"/>
          <p:cNvSpPr/>
          <p:nvPr/>
        </p:nvSpPr>
        <p:spPr>
          <a:xfrm>
            <a:off x="7020197" y="4509771"/>
            <a:ext cx="759655" cy="393895"/>
          </a:xfrm>
          <a:prstGeom prst="rightArrow">
            <a:avLst>
              <a:gd name="adj1" fmla="val 28571"/>
              <a:gd name="adj2" fmla="val 607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69" name="右箭头 19"/>
          <p:cNvSpPr/>
          <p:nvPr/>
        </p:nvSpPr>
        <p:spPr>
          <a:xfrm>
            <a:off x="9499988" y="4509771"/>
            <a:ext cx="759655" cy="393895"/>
          </a:xfrm>
          <a:prstGeom prst="rightArrow">
            <a:avLst>
              <a:gd name="adj1" fmla="val 28571"/>
              <a:gd name="adj2" fmla="val 607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17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870" name="矩形 21"/>
          <p:cNvSpPr/>
          <p:nvPr/>
        </p:nvSpPr>
        <p:spPr>
          <a:xfrm>
            <a:off x="-3048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71" name="Rectangle 20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97193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647" y="247758"/>
            <a:ext cx="1664502" cy="408846"/>
          </a:xfrm>
          <a:prstGeom prst="rect">
            <a:avLst/>
          </a:prstGeom>
        </p:spPr>
      </p:pic>
      <p:sp>
        <p:nvSpPr>
          <p:cNvPr id="1048872" name="文本框 15"/>
          <p:cNvSpPr txBox="1"/>
          <p:nvPr/>
        </p:nvSpPr>
        <p:spPr>
          <a:xfrm>
            <a:off x="229621" y="408599"/>
            <a:ext cx="31546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会议功能介绍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73" name="矩形 19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874" name="文本框 23"/>
          <p:cNvSpPr txBox="1"/>
          <p:nvPr/>
        </p:nvSpPr>
        <p:spPr>
          <a:xfrm>
            <a:off x="6562158" y="2544519"/>
            <a:ext cx="5588808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五大服务场景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AD1F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 多端互联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易董APP、桌面端，输入会议号，一键入会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AD1F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 会议记录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支持会议一键录音，会议记录一键生成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AD1F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 文件共享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多人可查看会议文件，实时共享，查看更方便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AD1F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 实名认证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保障会议人员身份安全、数据安全，会议私密安全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AD1F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 在线报名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投资者交流会支持在线报名，筛选合适的对象交流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97194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7" y="2194751"/>
            <a:ext cx="3244850" cy="19519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2097195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107" y="2199831"/>
            <a:ext cx="2913380" cy="19475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2097196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662" y="2194751"/>
            <a:ext cx="3350895" cy="19462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2097197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087" y="4341051"/>
            <a:ext cx="3236595" cy="19475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2097198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787" y="4341051"/>
            <a:ext cx="3355975" cy="19481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sp>
        <p:nvSpPr>
          <p:cNvPr id="1048875" name="文本框 29"/>
          <p:cNvSpPr txBox="1"/>
          <p:nvPr/>
        </p:nvSpPr>
        <p:spPr>
          <a:xfrm>
            <a:off x="407988" y="1184883"/>
            <a:ext cx="11155681" cy="131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dirty="0">
                <a:solidFill>
                  <a:srgbClr val="9F0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满足任何活动会议场景需求，保障参会人员数据安全性</a:t>
            </a:r>
            <a:endParaRPr kumimoji="1" lang="zh-CN" altLang="en-US" sz="3600" b="1" i="1" dirty="0">
              <a:solidFill>
                <a:srgbClr val="9F07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3600" b="1" i="1" dirty="0">
              <a:solidFill>
                <a:srgbClr val="9F07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图片 1"/>
          <p:cNvPicPr>
            <a:picLocks noChangeAspect="1"/>
          </p:cNvPicPr>
          <p:nvPr/>
        </p:nvPicPr>
        <p:blipFill rotWithShape="1">
          <a:blip r:embed="rId1"/>
          <a:srcRect l="5317" t="-1" r="7989" b="4947"/>
          <a:stretch>
            <a:fillRect/>
          </a:stretch>
        </p:blipFill>
        <p:spPr>
          <a:xfrm>
            <a:off x="0" y="10"/>
            <a:ext cx="10040815" cy="6852974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97200" name="图片 2"/>
          <p:cNvPicPr>
            <a:picLocks noChangeAspect="1"/>
          </p:cNvPicPr>
          <p:nvPr/>
        </p:nvPicPr>
        <p:blipFill rotWithShape="1">
          <a:blip r:embed="rId2"/>
          <a:srcRect l="-1" t="8909" r="7233" b="11070"/>
          <a:stretch>
            <a:fillRect/>
          </a:stretch>
        </p:blipFill>
        <p:spPr>
          <a:xfrm>
            <a:off x="6253395" y="0"/>
            <a:ext cx="5938585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1048876" name="矩形 3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877" name="文本框 4"/>
          <p:cNvSpPr txBox="1"/>
          <p:nvPr/>
        </p:nvSpPr>
        <p:spPr>
          <a:xfrm>
            <a:off x="407988" y="278539"/>
            <a:ext cx="4145281" cy="70104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智能分析数据统计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78" name="矩形 5"/>
          <p:cNvSpPr/>
          <p:nvPr/>
        </p:nvSpPr>
        <p:spPr>
          <a:xfrm>
            <a:off x="284896" y="1067122"/>
            <a:ext cx="6678612" cy="718819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雅酷黑 55W" panose="020B0504020202020204" charset="-122"/>
              </a:rPr>
              <a:t>根据各类路演活动，平台系统实现智能化实时数据更新，通过智能化数据分析帮助研究人员精准识别客户需求，同时研判活动服务质量，提供活动举办判断。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汉仪雅酷黑 55W" panose="020B0504020202020204" charset="-122"/>
            </a:endParaRPr>
          </a:p>
        </p:txBody>
      </p:sp>
      <p:pic>
        <p:nvPicPr>
          <p:cNvPr id="2097201" name="图片 7"/>
          <p:cNvPicPr>
            <a:picLocks noChangeAspect="1"/>
          </p:cNvPicPr>
          <p:nvPr/>
        </p:nvPicPr>
        <p:blipFill rotWithShape="1">
          <a:blip r:embed="rId3"/>
          <a:srcRect l="40864" t="6634" b="42053"/>
          <a:stretch>
            <a:fillRect/>
          </a:stretch>
        </p:blipFill>
        <p:spPr>
          <a:xfrm>
            <a:off x="572989" y="1991982"/>
            <a:ext cx="6102426" cy="3956333"/>
          </a:xfrm>
          <a:prstGeom prst="rect">
            <a:avLst/>
          </a:prstGeom>
        </p:spPr>
      </p:pic>
      <p:sp>
        <p:nvSpPr>
          <p:cNvPr id="1048879" name="矩形 8"/>
          <p:cNvSpPr/>
          <p:nvPr/>
        </p:nvSpPr>
        <p:spPr>
          <a:xfrm>
            <a:off x="572989" y="1991982"/>
            <a:ext cx="6102426" cy="3956334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80" name="文本框 6"/>
          <p:cNvSpPr txBox="1"/>
          <p:nvPr/>
        </p:nvSpPr>
        <p:spPr>
          <a:xfrm>
            <a:off x="407988" y="5558091"/>
            <a:ext cx="7043927" cy="1021370"/>
          </a:xfrm>
          <a:prstGeom prst="rect">
            <a:avLst/>
          </a:prstGeom>
          <a:ln w="25400">
            <a:solidFill>
              <a:srgbClr val="6F0806"/>
            </a:solidFill>
            <a:prstDash val="dash"/>
          </a:ln>
        </p:spPr>
        <p:txBody>
          <a:bodyPr vert="horz" lIns="91440" tIns="45720" rIns="91440" bIns="45720" rtlCol="0">
            <a:normAutofit fontScale="92857" lnSpcReduction="10000"/>
          </a:bodyPr>
          <a:p>
            <a:pPr marL="228600" indent="-457200">
              <a:lnSpc>
                <a:spcPct val="130000"/>
              </a:lnSpc>
              <a:spcAft>
                <a:spcPts val="600"/>
              </a:spcAft>
              <a:buFont typeface="+mj-ea"/>
              <a:buAutoNum type="circleNumDbPlain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活动结束后，实时更新统计参会数据，一键导出，方便快捷。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457200">
              <a:lnSpc>
                <a:spcPct val="130000"/>
              </a:lnSpc>
              <a:spcAft>
                <a:spcPts val="600"/>
              </a:spcAft>
              <a:buFont typeface="+mj-ea"/>
              <a:buAutoNum type="circleNumDbPlain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多维度数据分析，帮助研究员快速精准的识别客户关注的行业及公司。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457200">
              <a:lnSpc>
                <a:spcPct val="130000"/>
              </a:lnSpc>
              <a:spcAft>
                <a:spcPts val="600"/>
              </a:spcAft>
              <a:buFont typeface="+mj-ea"/>
              <a:buAutoNum type="circleNumDbPlain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选择某一时间段，查看会议数和参会人数的整体数据，判断活动数据趋势。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矩形 17"/>
          <p:cNvSpPr/>
          <p:nvPr/>
        </p:nvSpPr>
        <p:spPr>
          <a:xfrm>
            <a:off x="5966778" y="90981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6F070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市场背景政策</a:t>
            </a:r>
            <a:endParaRPr lang="zh-CN" altLang="en-US" sz="2400" b="1" dirty="0">
              <a:solidFill>
                <a:srgbClr val="6F070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41"/>
          <p:cNvGrpSpPr/>
          <p:nvPr/>
        </p:nvGrpSpPr>
        <p:grpSpPr>
          <a:xfrm>
            <a:off x="344733" y="3198110"/>
            <a:ext cx="1370307" cy="495179"/>
            <a:chOff x="335663" y="373594"/>
            <a:chExt cx="686088" cy="319842"/>
          </a:xfrm>
        </p:grpSpPr>
        <p:sp>
          <p:nvSpPr>
            <p:cNvPr id="1048580" name="燕尾形 42"/>
            <p:cNvSpPr/>
            <p:nvPr/>
          </p:nvSpPr>
          <p:spPr>
            <a:xfrm>
              <a:off x="335663" y="373594"/>
              <a:ext cx="268457" cy="319842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8581" name="燕尾形 43"/>
            <p:cNvSpPr/>
            <p:nvPr/>
          </p:nvSpPr>
          <p:spPr>
            <a:xfrm>
              <a:off x="729205" y="373594"/>
              <a:ext cx="292546" cy="319842"/>
            </a:xfrm>
            <a:prstGeom prst="chevron">
              <a:avLst/>
            </a:prstGeom>
            <a:solidFill>
              <a:srgbClr val="384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8582" name="燕尾形 44"/>
            <p:cNvSpPr/>
            <p:nvPr/>
          </p:nvSpPr>
          <p:spPr>
            <a:xfrm>
              <a:off x="543538" y="373594"/>
              <a:ext cx="268457" cy="319842"/>
            </a:xfrm>
            <a:prstGeom prst="chevron">
              <a:avLst/>
            </a:prstGeom>
            <a:solidFill>
              <a:srgbClr val="CE4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48583" name="矩形 33"/>
          <p:cNvSpPr/>
          <p:nvPr/>
        </p:nvSpPr>
        <p:spPr>
          <a:xfrm>
            <a:off x="1995066" y="1184437"/>
            <a:ext cx="1825086" cy="30432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84" name="矩形 32"/>
          <p:cNvSpPr/>
          <p:nvPr/>
        </p:nvSpPr>
        <p:spPr>
          <a:xfrm>
            <a:off x="2653260" y="1736135"/>
            <a:ext cx="1764906" cy="292395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p>
            <a:pPr algn="ctr"/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5" name="矩形 34"/>
          <p:cNvSpPr/>
          <p:nvPr/>
        </p:nvSpPr>
        <p:spPr>
          <a:xfrm rot="5400000">
            <a:off x="790646" y="219275"/>
            <a:ext cx="307997" cy="10733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586" name="文本框 1"/>
          <p:cNvSpPr txBox="1"/>
          <p:nvPr/>
        </p:nvSpPr>
        <p:spPr>
          <a:xfrm>
            <a:off x="5024782" y="755932"/>
            <a:ext cx="682745" cy="828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4400" b="1" i="1" dirty="0">
                <a:latin typeface="Baoli SC" panose="02010600040101010101" pitchFamily="2" charset="-122"/>
                <a:ea typeface="Baoli SC" panose="02010600040101010101" pitchFamily="2" charset="-122"/>
              </a:rPr>
              <a:t>01</a:t>
            </a:r>
            <a:endParaRPr kumimoji="1" lang="zh-CN" altLang="en-US" sz="4400" b="1" i="1" dirty="0"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1048587" name="文本框 47"/>
          <p:cNvSpPr txBox="1"/>
          <p:nvPr/>
        </p:nvSpPr>
        <p:spPr>
          <a:xfrm>
            <a:off x="5963091" y="1507109"/>
            <a:ext cx="739498" cy="82803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4400" b="1" i="1" dirty="0">
                <a:latin typeface="Baoli SC" panose="02010600040101010101" pitchFamily="2" charset="-122"/>
                <a:ea typeface="Baoli SC" panose="02010600040101010101" pitchFamily="2" charset="-122"/>
              </a:rPr>
              <a:t>02</a:t>
            </a:r>
            <a:endParaRPr kumimoji="1" lang="zh-CN" altLang="en-US" sz="4400" b="1" i="1" dirty="0"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1048588" name="矩形 48"/>
          <p:cNvSpPr/>
          <p:nvPr/>
        </p:nvSpPr>
        <p:spPr>
          <a:xfrm>
            <a:off x="6878958" y="1662739"/>
            <a:ext cx="2926080" cy="485139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6F070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易董机构版产品介绍</a:t>
            </a:r>
            <a:endParaRPr lang="zh-CN" altLang="en-US" sz="2400" b="1" dirty="0">
              <a:solidFill>
                <a:srgbClr val="6F070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9" name="文本框 49"/>
          <p:cNvSpPr txBox="1"/>
          <p:nvPr/>
        </p:nvSpPr>
        <p:spPr>
          <a:xfrm>
            <a:off x="6878958" y="2227426"/>
            <a:ext cx="1987669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资讯管理系统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0" name="文本框 50"/>
          <p:cNvSpPr txBox="1"/>
          <p:nvPr/>
        </p:nvSpPr>
        <p:spPr>
          <a:xfrm>
            <a:off x="6878958" y="2647503"/>
            <a:ext cx="2010886" cy="39623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路演管理系统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1" name="文本框 51"/>
          <p:cNvSpPr txBox="1"/>
          <p:nvPr/>
        </p:nvSpPr>
        <p:spPr>
          <a:xfrm>
            <a:off x="6878958" y="2956593"/>
            <a:ext cx="200910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客户管理系统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2" name="文本框 52"/>
          <p:cNvSpPr txBox="1"/>
          <p:nvPr/>
        </p:nvSpPr>
        <p:spPr>
          <a:xfrm>
            <a:off x="6058208" y="4227689"/>
            <a:ext cx="735132" cy="82803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4400" b="1" i="1" dirty="0">
                <a:latin typeface="Baoli SC" panose="02010600040101010101" pitchFamily="2" charset="-122"/>
                <a:ea typeface="Baoli SC" panose="02010600040101010101" pitchFamily="2" charset="-122"/>
              </a:rPr>
              <a:t>04</a:t>
            </a:r>
            <a:endParaRPr kumimoji="1" lang="zh-CN" altLang="en-US" sz="4400" b="1" i="1" dirty="0"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1048593" name="矩形 53"/>
          <p:cNvSpPr/>
          <p:nvPr/>
        </p:nvSpPr>
        <p:spPr>
          <a:xfrm>
            <a:off x="6964060" y="4381578"/>
            <a:ext cx="2926081" cy="485139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6F070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易董机构版服务介绍</a:t>
            </a:r>
            <a:endParaRPr lang="zh-CN" altLang="en-US" sz="2400" b="1" dirty="0">
              <a:solidFill>
                <a:srgbClr val="6F070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4" name="文本框 54"/>
          <p:cNvSpPr txBox="1"/>
          <p:nvPr/>
        </p:nvSpPr>
        <p:spPr>
          <a:xfrm>
            <a:off x="6997148" y="4939694"/>
            <a:ext cx="2354184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对接上市公司服务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5" name="文本框 55"/>
          <p:cNvSpPr txBox="1"/>
          <p:nvPr/>
        </p:nvSpPr>
        <p:spPr>
          <a:xfrm>
            <a:off x="6997148" y="5347624"/>
            <a:ext cx="1920201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首席面对服务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6" name="文本框 56"/>
          <p:cNvSpPr txBox="1"/>
          <p:nvPr/>
        </p:nvSpPr>
        <p:spPr>
          <a:xfrm>
            <a:off x="6964060" y="5755554"/>
            <a:ext cx="2007315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线下路演中心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2"/>
          <p:cNvGrpSpPr/>
          <p:nvPr/>
        </p:nvGrpSpPr>
        <p:grpSpPr>
          <a:xfrm>
            <a:off x="5059516" y="3458248"/>
            <a:ext cx="2331566" cy="828039"/>
            <a:chOff x="5143694" y="5396490"/>
            <a:chExt cx="2331566" cy="828039"/>
          </a:xfrm>
        </p:grpSpPr>
        <p:sp>
          <p:nvSpPr>
            <p:cNvPr id="1048597" name="文本框 57"/>
            <p:cNvSpPr txBox="1"/>
            <p:nvPr/>
          </p:nvSpPr>
          <p:spPr>
            <a:xfrm>
              <a:off x="5143694" y="5396490"/>
              <a:ext cx="735132" cy="828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en-US" altLang="zh-CN" sz="4400" b="1" i="1" dirty="0">
                  <a:latin typeface="Baoli SC" panose="02010600040101010101" pitchFamily="2" charset="-122"/>
                  <a:ea typeface="Baoli SC" panose="02010600040101010101" pitchFamily="2" charset="-122"/>
                </a:rPr>
                <a:t>03</a:t>
              </a:r>
              <a:endParaRPr kumimoji="1" lang="zh-CN" altLang="en-US" sz="4400" b="1" i="1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</p:txBody>
        </p:sp>
        <p:sp>
          <p:nvSpPr>
            <p:cNvPr id="1048598" name="矩形 58"/>
            <p:cNvSpPr/>
            <p:nvPr/>
          </p:nvSpPr>
          <p:spPr>
            <a:xfrm>
              <a:off x="6059488" y="558761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400" b="1" dirty="0">
                  <a:solidFill>
                    <a:srgbClr val="6F070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资源优势</a:t>
              </a:r>
              <a:endParaRPr lang="zh-CN" altLang="en-US" sz="2400" b="1" dirty="0">
                <a:solidFill>
                  <a:srgbClr val="6F070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图片 2" descr="背景图案&#10;&#10;描述已自动生成"/>
          <p:cNvPicPr>
            <a:picLocks noChangeAspect="1"/>
          </p:cNvPicPr>
          <p:nvPr/>
        </p:nvPicPr>
        <p:blipFill rotWithShape="1">
          <a:blip r:embed="rId1"/>
          <a:srcRect b="12826"/>
          <a:stretch>
            <a:fillRect/>
          </a:stretch>
        </p:blipFill>
        <p:spPr>
          <a:xfrm>
            <a:off x="1227137" y="2592070"/>
            <a:ext cx="3111500" cy="2037080"/>
          </a:xfrm>
          <a:prstGeom prst="rect">
            <a:avLst/>
          </a:prstGeom>
        </p:spPr>
      </p:pic>
      <p:sp>
        <p:nvSpPr>
          <p:cNvPr id="1048881" name="矩形 3"/>
          <p:cNvSpPr/>
          <p:nvPr/>
        </p:nvSpPr>
        <p:spPr>
          <a:xfrm>
            <a:off x="4530807" y="2592070"/>
            <a:ext cx="2295525" cy="10763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4800" b="1" i="1" dirty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rPr>
              <a:t>.3</a:t>
            </a:r>
            <a:endParaRPr kumimoji="0" lang="zh-CN" altLang="en-US" sz="4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82" name="文本框 5"/>
          <p:cNvSpPr txBox="1"/>
          <p:nvPr/>
        </p:nvSpPr>
        <p:spPr>
          <a:xfrm>
            <a:off x="4562475" y="3885164"/>
            <a:ext cx="6096000" cy="8915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2C27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客户管理系统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2C276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83" name="Rectangle 5"/>
          <p:cNvSpPr/>
          <p:nvPr/>
        </p:nvSpPr>
        <p:spPr>
          <a:xfrm>
            <a:off x="1966564" y="2385494"/>
            <a:ext cx="4744147" cy="1276350"/>
          </a:xfrm>
          <a:prstGeom prst="rect">
            <a:avLst/>
          </a:prstGeom>
          <a:noFill/>
          <a:ln w="127000" cap="flat" cmpd="sng" algn="ctr">
            <a:solidFill>
              <a:srgbClr val="FFFFFF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884" name="矩形 2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885" name="文本框 3"/>
          <p:cNvSpPr txBox="1"/>
          <p:nvPr/>
        </p:nvSpPr>
        <p:spPr>
          <a:xfrm>
            <a:off x="407988" y="470428"/>
            <a:ext cx="21640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客户管理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Group 39"/>
          <p:cNvGrpSpPr/>
          <p:nvPr/>
        </p:nvGrpSpPr>
        <p:grpSpPr bwMode="auto">
          <a:xfrm>
            <a:off x="1994432" y="2050112"/>
            <a:ext cx="8203135" cy="4748464"/>
            <a:chOff x="0" y="0"/>
            <a:chExt cx="2724" cy="1835"/>
          </a:xfrm>
        </p:grpSpPr>
        <p:sp>
          <p:nvSpPr>
            <p:cNvPr id="1048886" name="Oval 40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2097204" name="Picture 42" descr="apple icon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0"/>
              <a:ext cx="2246" cy="1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48887" name="矩形 13"/>
          <p:cNvSpPr/>
          <p:nvPr/>
        </p:nvSpPr>
        <p:spPr>
          <a:xfrm>
            <a:off x="2999874" y="2306787"/>
            <a:ext cx="6192252" cy="314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88" name="矩形 14"/>
          <p:cNvSpPr/>
          <p:nvPr/>
        </p:nvSpPr>
        <p:spPr>
          <a:xfrm>
            <a:off x="3288632" y="2306786"/>
            <a:ext cx="5625696" cy="8181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89" name="文本框 15"/>
          <p:cNvSpPr txBox="1"/>
          <p:nvPr/>
        </p:nvSpPr>
        <p:spPr>
          <a:xfrm>
            <a:off x="3288632" y="2306785"/>
            <a:ext cx="1402080" cy="294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价值在线</a:t>
            </a:r>
            <a:r>
              <a:rPr kumimoji="1" lang="en-US" altLang="zh-CN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投研版</a:t>
            </a:r>
            <a:endParaRPr kumimoji="1" lang="zh-CN" altLang="en-US" sz="12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90" name="矩形 24"/>
          <p:cNvSpPr/>
          <p:nvPr/>
        </p:nvSpPr>
        <p:spPr>
          <a:xfrm>
            <a:off x="2887579" y="2541538"/>
            <a:ext cx="6304548" cy="583396"/>
          </a:xfrm>
          <a:prstGeom prst="rect">
            <a:avLst/>
          </a:prstGeom>
          <a:solidFill>
            <a:schemeClr val="accent1">
              <a:lumMod val="5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91" name="文本框 17"/>
          <p:cNvSpPr txBox="1"/>
          <p:nvPr/>
        </p:nvSpPr>
        <p:spPr>
          <a:xfrm>
            <a:off x="3144250" y="268745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200" dirty="0">
                <a:solidFill>
                  <a:schemeClr val="bg2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首页</a:t>
            </a:r>
            <a:endParaRPr kumimoji="1" lang="zh-CN" altLang="en-US" sz="1200" dirty="0">
              <a:solidFill>
                <a:schemeClr val="bg2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48892" name="文本框 18"/>
          <p:cNvSpPr txBox="1"/>
          <p:nvPr/>
        </p:nvSpPr>
        <p:spPr>
          <a:xfrm>
            <a:off x="3794609" y="26874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200" dirty="0">
                <a:solidFill>
                  <a:schemeClr val="bg2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资讯</a:t>
            </a:r>
            <a:endParaRPr kumimoji="1" lang="zh-CN" altLang="en-US" sz="1200" dirty="0">
              <a:solidFill>
                <a:schemeClr val="bg2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48893" name="文本框 19"/>
          <p:cNvSpPr txBox="1"/>
          <p:nvPr/>
        </p:nvSpPr>
        <p:spPr>
          <a:xfrm>
            <a:off x="4444968" y="270184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200" dirty="0">
                <a:solidFill>
                  <a:schemeClr val="bg2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管理中心</a:t>
            </a:r>
            <a:endParaRPr kumimoji="1" lang="zh-CN" altLang="en-US" sz="1200" dirty="0">
              <a:solidFill>
                <a:schemeClr val="bg2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48894" name="文本框 20"/>
          <p:cNvSpPr txBox="1"/>
          <p:nvPr/>
        </p:nvSpPr>
        <p:spPr>
          <a:xfrm>
            <a:off x="5328061" y="2671068"/>
            <a:ext cx="100540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1600" b="1" dirty="0">
                <a:solidFill>
                  <a:schemeClr val="bg2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客户管理</a:t>
            </a:r>
            <a:endParaRPr kumimoji="1" lang="zh-CN" altLang="en-US" sz="1600" b="1" dirty="0">
              <a:solidFill>
                <a:schemeClr val="bg2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48895" name="文本框 21"/>
          <p:cNvSpPr txBox="1"/>
          <p:nvPr/>
        </p:nvSpPr>
        <p:spPr>
          <a:xfrm>
            <a:off x="6361238" y="26874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200" dirty="0">
                <a:solidFill>
                  <a:schemeClr val="bg2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市场数据</a:t>
            </a:r>
            <a:endParaRPr kumimoji="1" lang="zh-CN" altLang="en-US" sz="1200" dirty="0">
              <a:solidFill>
                <a:schemeClr val="bg2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48896" name="文本框 22"/>
          <p:cNvSpPr txBox="1"/>
          <p:nvPr/>
        </p:nvSpPr>
        <p:spPr>
          <a:xfrm>
            <a:off x="7319373" y="26949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200" dirty="0">
                <a:solidFill>
                  <a:schemeClr val="bg2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投研工具</a:t>
            </a:r>
            <a:endParaRPr kumimoji="1" lang="zh-CN" altLang="en-US" sz="1200" dirty="0">
              <a:solidFill>
                <a:schemeClr val="bg2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48897" name="文本框 23"/>
          <p:cNvSpPr txBox="1"/>
          <p:nvPr/>
        </p:nvSpPr>
        <p:spPr>
          <a:xfrm>
            <a:off x="8277509" y="270639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1200" dirty="0">
                <a:solidFill>
                  <a:schemeClr val="bg2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增值服务</a:t>
            </a:r>
            <a:endParaRPr kumimoji="1" lang="zh-CN" altLang="en-US" sz="1200" dirty="0">
              <a:solidFill>
                <a:schemeClr val="bg2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48898" name="圆角矩形 25"/>
          <p:cNvSpPr/>
          <p:nvPr/>
        </p:nvSpPr>
        <p:spPr>
          <a:xfrm>
            <a:off x="3288632" y="3151390"/>
            <a:ext cx="5625696" cy="2129803"/>
          </a:xfrm>
          <a:prstGeom prst="roundRect">
            <a:avLst>
              <a:gd name="adj" fmla="val 12481"/>
            </a:avLst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899" name="折角形 26"/>
          <p:cNvSpPr/>
          <p:nvPr/>
        </p:nvSpPr>
        <p:spPr>
          <a:xfrm>
            <a:off x="935653" y="3162046"/>
            <a:ext cx="2117558" cy="472225"/>
          </a:xfrm>
          <a:prstGeom prst="foldedCorner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20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白名单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00" name="折角形 27"/>
          <p:cNvSpPr/>
          <p:nvPr/>
        </p:nvSpPr>
        <p:spPr>
          <a:xfrm>
            <a:off x="935653" y="3996777"/>
            <a:ext cx="2117558" cy="480182"/>
          </a:xfrm>
          <a:prstGeom prst="foldedCorner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20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通讯录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01" name="折角形 28"/>
          <p:cNvSpPr/>
          <p:nvPr/>
        </p:nvSpPr>
        <p:spPr>
          <a:xfrm>
            <a:off x="8993525" y="3105950"/>
            <a:ext cx="2117558" cy="528321"/>
          </a:xfrm>
          <a:prstGeom prst="foldedCorner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20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粉丝管理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02" name="折角形 29"/>
          <p:cNvSpPr/>
          <p:nvPr/>
        </p:nvSpPr>
        <p:spPr>
          <a:xfrm>
            <a:off x="8993525" y="4023675"/>
            <a:ext cx="2117558" cy="468002"/>
          </a:xfrm>
          <a:prstGeom prst="foldedCorner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20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投资机构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03" name="折角形 30"/>
          <p:cNvSpPr/>
          <p:nvPr/>
        </p:nvSpPr>
        <p:spPr>
          <a:xfrm>
            <a:off x="935653" y="4807101"/>
            <a:ext cx="2117558" cy="480182"/>
          </a:xfrm>
          <a:prstGeom prst="foldedCorner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20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投资者与分析师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04" name="折角形 31"/>
          <p:cNvSpPr/>
          <p:nvPr/>
        </p:nvSpPr>
        <p:spPr>
          <a:xfrm>
            <a:off x="9023554" y="4813191"/>
            <a:ext cx="2117558" cy="468002"/>
          </a:xfrm>
          <a:prstGeom prst="foldedCorner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20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投资产品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05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470" y="3285241"/>
            <a:ext cx="5054984" cy="1888522"/>
          </a:xfrm>
          <a:prstGeom prst="rect">
            <a:avLst/>
          </a:prstGeom>
        </p:spPr>
      </p:pic>
      <p:sp>
        <p:nvSpPr>
          <p:cNvPr id="1048905" name="文本框 33"/>
          <p:cNvSpPr txBox="1"/>
          <p:nvPr/>
        </p:nvSpPr>
        <p:spPr>
          <a:xfrm>
            <a:off x="935653" y="1434637"/>
            <a:ext cx="9377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完整客户管理系统，智能化客户分类，完善客户信息认证，提高客户触达及客户转化效率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06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333" y="327793"/>
            <a:ext cx="1664502" cy="4088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906" name="矩形 2"/>
          <p:cNvSpPr/>
          <p:nvPr/>
        </p:nvSpPr>
        <p:spPr>
          <a:xfrm>
            <a:off x="0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20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314" y="223931"/>
            <a:ext cx="1664502" cy="408846"/>
          </a:xfrm>
          <a:prstGeom prst="rect">
            <a:avLst/>
          </a:prstGeom>
        </p:spPr>
      </p:pic>
      <p:sp>
        <p:nvSpPr>
          <p:cNvPr id="1048907" name="矩形 4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908" name="文本框 5"/>
          <p:cNvSpPr txBox="1"/>
          <p:nvPr/>
        </p:nvSpPr>
        <p:spPr>
          <a:xfrm>
            <a:off x="363184" y="470428"/>
            <a:ext cx="26593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客户白名单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209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1" y="3390370"/>
            <a:ext cx="10362352" cy="3243699"/>
          </a:xfrm>
          <a:prstGeom prst="rect">
            <a:avLst/>
          </a:prstGeom>
        </p:spPr>
      </p:pic>
      <p:sp>
        <p:nvSpPr>
          <p:cNvPr id="1048909" name="文本框 7"/>
          <p:cNvSpPr txBox="1"/>
          <p:nvPr/>
        </p:nvSpPr>
        <p:spPr>
          <a:xfrm>
            <a:off x="363184" y="1308650"/>
            <a:ext cx="109246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合作方便于管理自身付费客户，系统智能化信息分类，根据客户分类，付费等级等开放不同内容，提供差异化服务。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10" name="文本框 8"/>
          <p:cNvSpPr txBox="1"/>
          <p:nvPr/>
        </p:nvSpPr>
        <p:spPr>
          <a:xfrm>
            <a:off x="731561" y="1825873"/>
            <a:ext cx="10187940" cy="1659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会议鉴权，符合券商和监管层的合规管控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批量导入导出，操作简单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名单云存储，使用便捷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联系人组结构清晰，方便对客户进行分类管理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kumimoji="1"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对接，打通客户管理，参会名单实时校验</a:t>
            </a:r>
            <a:endParaRPr kumimoji="1"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图片 15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911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48912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pic>
        <p:nvPicPr>
          <p:cNvPr id="209721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314" y="223931"/>
            <a:ext cx="1664502" cy="408846"/>
          </a:xfrm>
          <a:prstGeom prst="rect">
            <a:avLst/>
          </a:prstGeom>
        </p:spPr>
      </p:pic>
      <p:pic>
        <p:nvPicPr>
          <p:cNvPr id="2097212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9552" y="2549801"/>
            <a:ext cx="5437996" cy="3929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13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25558" y="2205067"/>
            <a:ext cx="5608432" cy="4320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913" name="文本框 11"/>
          <p:cNvSpPr txBox="1"/>
          <p:nvPr>
            <p:custDataLst>
              <p:tags r:id="rId7"/>
            </p:custDataLst>
          </p:nvPr>
        </p:nvSpPr>
        <p:spPr>
          <a:xfrm>
            <a:off x="2176025" y="1094821"/>
            <a:ext cx="10066020" cy="111505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雅酷黑 65W" panose="020B0604020202020204" charset="-122"/>
              </a:rPr>
              <a:t>数据库智能分析画像，对投资者进行分层管理、分类管理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汉仪雅酷黑 65W" panose="020B0604020202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雅酷黑 65W" panose="020B0604020202020204" charset="-122"/>
              </a:rPr>
              <a:t>实现精细化客户管理，精准施策、精准管理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汉仪雅酷黑 65W" panose="020B0604020202020204" charset="-122"/>
            </a:endParaRPr>
          </a:p>
        </p:txBody>
      </p:sp>
      <p:sp>
        <p:nvSpPr>
          <p:cNvPr id="1048914" name="直角三角形 17"/>
          <p:cNvSpPr/>
          <p:nvPr/>
        </p:nvSpPr>
        <p:spPr>
          <a:xfrm rot="5400000">
            <a:off x="-754222" y="746567"/>
            <a:ext cx="3524051" cy="2029960"/>
          </a:xfrm>
          <a:prstGeom prst="rtTriangle">
            <a:avLst/>
          </a:prstGeom>
          <a:solidFill>
            <a:srgbClr val="DADAD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1048915" name="矩形 16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916" name="文本框 8"/>
          <p:cNvSpPr txBox="1"/>
          <p:nvPr/>
        </p:nvSpPr>
        <p:spPr>
          <a:xfrm>
            <a:off x="363184" y="428354"/>
            <a:ext cx="4145281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客户数据分析画像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917" name="矩形 2"/>
          <p:cNvSpPr/>
          <p:nvPr/>
        </p:nvSpPr>
        <p:spPr>
          <a:xfrm>
            <a:off x="0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918" name="矩形 3"/>
          <p:cNvSpPr/>
          <p:nvPr/>
        </p:nvSpPr>
        <p:spPr>
          <a:xfrm>
            <a:off x="-7998" y="505754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919" name="文本框 4"/>
          <p:cNvSpPr txBox="1"/>
          <p:nvPr/>
        </p:nvSpPr>
        <p:spPr>
          <a:xfrm>
            <a:off x="215428" y="730970"/>
            <a:ext cx="21640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粉丝管理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920" name="矩形 5"/>
          <p:cNvSpPr/>
          <p:nvPr/>
        </p:nvSpPr>
        <p:spPr>
          <a:xfrm>
            <a:off x="535728" y="1959052"/>
            <a:ext cx="11200736" cy="949959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汉仪雅酷黑 55W" panose="020B0504020202020204" charset="-122"/>
              </a:rPr>
              <a:t>合作方可在后台管理系统进行客户管理，并精准定向为目标客户进行差异化的内容（路演信息、研报、调研信息、会议纪要等）。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汉仪雅酷黑 55W" panose="020B0504020202020204" charset="-122"/>
            </a:endParaRPr>
          </a:p>
        </p:txBody>
      </p:sp>
      <p:pic>
        <p:nvPicPr>
          <p:cNvPr id="2097215" name="图片 7"/>
          <p:cNvPicPr>
            <a:picLocks noChangeAspect="1"/>
          </p:cNvPicPr>
          <p:nvPr/>
        </p:nvPicPr>
        <p:blipFill rotWithShape="1">
          <a:blip r:embed="rId2"/>
          <a:srcRect r="2453" b="18331"/>
          <a:stretch>
            <a:fillRect/>
          </a:stretch>
        </p:blipFill>
        <p:spPr>
          <a:xfrm>
            <a:off x="5491058" y="4527684"/>
            <a:ext cx="6463030" cy="2133601"/>
          </a:xfrm>
          <a:prstGeom prst="rect">
            <a:avLst/>
          </a:prstGeom>
          <a:effectLst/>
        </p:spPr>
      </p:pic>
      <p:pic>
        <p:nvPicPr>
          <p:cNvPr id="2097216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6" y="2980383"/>
            <a:ext cx="6463030" cy="2133600"/>
          </a:xfrm>
          <a:prstGeom prst="rect">
            <a:avLst/>
          </a:prstGeom>
          <a:effectLst>
            <a:outerShdw blurRad="518349" dist="456931" dir="9120000" sx="31000" sy="31000" algn="ctr" rotWithShape="0">
              <a:srgbClr val="000000">
                <a:alpha val="82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1048921" name="矩形 9"/>
          <p:cNvSpPr/>
          <p:nvPr/>
        </p:nvSpPr>
        <p:spPr>
          <a:xfrm>
            <a:off x="407988" y="3902328"/>
            <a:ext cx="6473768" cy="448777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后台粉丝客户名单数据管理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22" name="矩形 10"/>
          <p:cNvSpPr/>
          <p:nvPr/>
        </p:nvSpPr>
        <p:spPr>
          <a:xfrm>
            <a:off x="5480320" y="5611312"/>
            <a:ext cx="6473768" cy="448777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差异化信息的内容定向推送管理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23" name="文本框 11"/>
          <p:cNvSpPr txBox="1"/>
          <p:nvPr/>
        </p:nvSpPr>
        <p:spPr>
          <a:xfrm>
            <a:off x="2605110" y="380108"/>
            <a:ext cx="7913121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分析师个人独立</a:t>
            </a:r>
            <a:r>
              <a:rPr kumimoji="1" lang="en-US" altLang="zh-CN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，扩大个人市场影响力，促进付费客户增量转化</a:t>
            </a:r>
            <a:endParaRPr kumimoji="1" lang="en-US" altLang="zh-CN" sz="36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17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314" y="223931"/>
            <a:ext cx="1664502" cy="4088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图片 19"/>
          <p:cNvPicPr>
            <a:picLocks noChangeAspect="1"/>
          </p:cNvPicPr>
          <p:nvPr/>
        </p:nvPicPr>
        <p:blipFill rotWithShape="1">
          <a:blip r:embed="rId3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924" name="矩形 20"/>
          <p:cNvSpPr/>
          <p:nvPr/>
        </p:nvSpPr>
        <p:spPr>
          <a:xfrm>
            <a:off x="-34621" y="0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925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48926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48927" name="文本框 8"/>
          <p:cNvSpPr txBox="1"/>
          <p:nvPr/>
        </p:nvSpPr>
        <p:spPr>
          <a:xfrm>
            <a:off x="378630" y="292432"/>
            <a:ext cx="5286495" cy="701039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研报管理</a:t>
            </a:r>
            <a:r>
              <a:rPr kumimoji="1" lang="en-US" altLang="zh-CN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消息推送管理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07" name="图表 15"/>
          <p:cNvGraphicFramePr/>
          <p:nvPr/>
        </p:nvGraphicFramePr>
        <p:xfrm>
          <a:off x="378630" y="2360018"/>
          <a:ext cx="3727793" cy="212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194308" name="图表 16"/>
          <p:cNvGraphicFramePr/>
          <p:nvPr/>
        </p:nvGraphicFramePr>
        <p:xfrm>
          <a:off x="382026" y="4487047"/>
          <a:ext cx="3727794" cy="2127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48928" name="矩形 17"/>
          <p:cNvSpPr/>
          <p:nvPr/>
        </p:nvSpPr>
        <p:spPr>
          <a:xfrm>
            <a:off x="375233" y="2360018"/>
            <a:ext cx="3776860" cy="4400967"/>
          </a:xfrm>
          <a:prstGeom prst="rect">
            <a:avLst/>
          </a:prstGeom>
          <a:solidFill>
            <a:schemeClr val="bg1">
              <a:lumMod val="85000"/>
              <a:alpha val="727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1048929" name="直角三角形 6"/>
          <p:cNvSpPr/>
          <p:nvPr/>
        </p:nvSpPr>
        <p:spPr>
          <a:xfrm rot="10800000">
            <a:off x="8667948" y="0"/>
            <a:ext cx="3524051" cy="2029960"/>
          </a:xfrm>
          <a:prstGeom prst="rtTriangle">
            <a:avLst/>
          </a:prstGeom>
          <a:solidFill>
            <a:srgbClr val="DADAD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219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552" y="277442"/>
            <a:ext cx="1664502" cy="408846"/>
          </a:xfrm>
          <a:prstGeom prst="rect">
            <a:avLst/>
          </a:prstGeom>
        </p:spPr>
      </p:pic>
      <p:sp>
        <p:nvSpPr>
          <p:cNvPr id="1048930" name="矩形 22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931" name="矩形 18"/>
          <p:cNvSpPr/>
          <p:nvPr/>
        </p:nvSpPr>
        <p:spPr>
          <a:xfrm>
            <a:off x="382026" y="954001"/>
            <a:ext cx="7153397" cy="153924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可实时将撰写好的研报上传，支持关联到易董</a:t>
            </a: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个人主页展示，可设置展示时间，查看人员权限。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路演活动、研究报告、互动消息等均可批量发送客户，精准化实现信息推送把控，提高客户转化及客户活跃目的。</a:t>
            </a:r>
            <a:endParaRPr kumimoji="1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20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240" y="2365623"/>
            <a:ext cx="6570914" cy="3789996"/>
          </a:xfrm>
          <a:prstGeom prst="rect">
            <a:avLst/>
          </a:prstGeom>
        </p:spPr>
      </p:pic>
      <p:sp>
        <p:nvSpPr>
          <p:cNvPr id="1048932" name="矩形 5"/>
          <p:cNvSpPr/>
          <p:nvPr/>
        </p:nvSpPr>
        <p:spPr>
          <a:xfrm>
            <a:off x="4402220" y="2360018"/>
            <a:ext cx="6570914" cy="3789995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îṡľi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ï$ḷîdé"/>
          <p:cNvSpPr>
            <a:spLocks noGrp="1"/>
          </p:cNvSpPr>
          <p:nvPr>
            <p:ph type="body" idx="1"/>
          </p:nvPr>
        </p:nvSpPr>
        <p:spPr>
          <a:xfrm>
            <a:off x="6096000" y="3200400"/>
            <a:ext cx="4434217" cy="1015623"/>
          </a:xfrm>
        </p:spPr>
        <p:txBody>
          <a:bodyPr>
            <a:normAutofit/>
          </a:bodyPr>
          <a:p>
            <a:pPr lvl="0" algn="r"/>
            <a:r>
              <a:rPr lang="zh-CN" altLang="en-US" sz="3600" b="1" dirty="0">
                <a:solidFill>
                  <a:schemeClr val="bg1"/>
                </a:solidFill>
              </a:rPr>
              <a:t>资源优势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48934" name="ïṣliḋê"/>
          <p:cNvSpPr txBox="1"/>
          <p:nvPr/>
        </p:nvSpPr>
        <p:spPr>
          <a:xfrm>
            <a:off x="9367001" y="193591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altLang="zh-CN" sz="100" b="0" i="0" u="none" strike="noStrike" kern="1200" cap="none" spc="1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03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943" name="矩形 2"/>
          <p:cNvSpPr/>
          <p:nvPr/>
        </p:nvSpPr>
        <p:spPr>
          <a:xfrm>
            <a:off x="0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944" name="文本框 3"/>
          <p:cNvSpPr txBox="1"/>
          <p:nvPr/>
        </p:nvSpPr>
        <p:spPr>
          <a:xfrm>
            <a:off x="272952" y="477597"/>
            <a:ext cx="4385192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线上</a:t>
            </a:r>
            <a:r>
              <a:rPr kumimoji="1" lang="en-US" altLang="zh-CN" sz="3600" b="1" i="1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线下</a:t>
            </a:r>
            <a:r>
              <a:rPr kumimoji="1" lang="zh-CN" altLang="en-US" sz="3600" b="1" i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会议联动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22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546" y="306208"/>
            <a:ext cx="1664502" cy="408846"/>
          </a:xfrm>
          <a:prstGeom prst="rect">
            <a:avLst/>
          </a:prstGeom>
        </p:spPr>
      </p:pic>
      <p:sp>
        <p:nvSpPr>
          <p:cNvPr id="1048945" name="文本框 5"/>
          <p:cNvSpPr txBox="1"/>
          <p:nvPr/>
        </p:nvSpPr>
        <p:spPr>
          <a:xfrm>
            <a:off x="272951" y="1719234"/>
            <a:ext cx="2684299" cy="449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价值在线基于各地路演厅及投研系统可将线上、线下活动相结合，减少地域及场地限制，丰富会议形式，提高参会机构体验感。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线上及线下活动由前期到会议，全流程服务体系，确保会议端口联通，会议流程流畅，线下活动完整同步线上会议。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224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160" y="1851279"/>
            <a:ext cx="2164566" cy="3846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25" name="图片 10" descr="微信图片_2022072819424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475" y="1829039"/>
            <a:ext cx="3053784" cy="2036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26" name="图片 11"/>
          <p:cNvPicPr>
            <a:picLocks noChangeAspect="1"/>
          </p:cNvPicPr>
          <p:nvPr/>
        </p:nvPicPr>
        <p:blipFill rotWithShape="1">
          <a:blip r:embed="rId5"/>
          <a:srcRect t="8277" r="41188" b="24508"/>
          <a:stretch>
            <a:fillRect/>
          </a:stretch>
        </p:blipFill>
        <p:spPr>
          <a:xfrm>
            <a:off x="8948270" y="4018521"/>
            <a:ext cx="3053785" cy="1679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27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057" y="4018521"/>
            <a:ext cx="3094332" cy="1679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28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057" y="1851279"/>
            <a:ext cx="3021588" cy="2013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946" name="矩形 14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947" name="文本框 8"/>
          <p:cNvSpPr txBox="1"/>
          <p:nvPr/>
        </p:nvSpPr>
        <p:spPr>
          <a:xfrm>
            <a:off x="5565635" y="3280020"/>
            <a:ext cx="6436419" cy="307777"/>
          </a:xfrm>
          <a:prstGeom prst="rect">
            <a:avLst/>
          </a:prstGeom>
          <a:solidFill>
            <a:srgbClr val="C00000">
              <a:alpha val="53000"/>
            </a:srgbClr>
          </a:solidFill>
        </p:spPr>
        <p:txBody>
          <a:bodyPr vert="horz"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线下活动现场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948" name="文本框 15"/>
          <p:cNvSpPr txBox="1"/>
          <p:nvPr/>
        </p:nvSpPr>
        <p:spPr>
          <a:xfrm>
            <a:off x="5592057" y="5139926"/>
            <a:ext cx="6436419" cy="307777"/>
          </a:xfrm>
          <a:prstGeom prst="rect">
            <a:avLst/>
          </a:prstGeom>
          <a:solidFill>
            <a:srgbClr val="C00000">
              <a:alpha val="53000"/>
            </a:srgbClr>
          </a:solidFill>
        </p:spPr>
        <p:txBody>
          <a:bodyPr vert="horz"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线上活动同步效果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949" name="矩形 2"/>
          <p:cNvSpPr/>
          <p:nvPr/>
        </p:nvSpPr>
        <p:spPr>
          <a:xfrm>
            <a:off x="0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23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868" y="278076"/>
            <a:ext cx="1664502" cy="408846"/>
          </a:xfrm>
          <a:prstGeom prst="rect">
            <a:avLst/>
          </a:prstGeom>
        </p:spPr>
      </p:pic>
      <p:sp>
        <p:nvSpPr>
          <p:cNvPr id="1048950" name="文本框 4"/>
          <p:cNvSpPr txBox="1"/>
          <p:nvPr/>
        </p:nvSpPr>
        <p:spPr>
          <a:xfrm>
            <a:off x="407988" y="491557"/>
            <a:ext cx="7852292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线上</a:t>
            </a:r>
            <a:r>
              <a:rPr kumimoji="1" lang="en-US" altLang="zh-CN" sz="3600" b="1" i="1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线下</a:t>
            </a:r>
            <a:r>
              <a:rPr kumimoji="1" lang="zh-CN" altLang="en-US" sz="3600" b="1" i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r>
              <a:rPr kumimoji="1" lang="en-US" altLang="zh-CN" sz="3600" b="1" i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600" b="1" i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上市公司号召力强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951" name="矩形 5"/>
          <p:cNvSpPr/>
          <p:nvPr/>
        </p:nvSpPr>
        <p:spPr>
          <a:xfrm>
            <a:off x="344535" y="1706378"/>
            <a:ext cx="5037772" cy="4991100"/>
          </a:xfrm>
          <a:prstGeom prst="rect">
            <a:avLst/>
          </a:prstGeom>
        </p:spPr>
        <p:txBody>
          <a:bodyPr wrap="square">
            <a:spAutoFit/>
          </a:bodyPr>
          <a:p>
            <a:pPr marL="977900" indent="-977900" fontAlgn="auto">
              <a:lnSpc>
                <a:spcPts val="228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合作培训：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与证券时报、华泰证券、荣正咨询等合作举办       活动，或参与培训授课，树立易董的权威品牌形象。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 marL="977900" indent="-977900" fontAlgn="auto">
              <a:lnSpc>
                <a:spcPts val="228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灯塔计划：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易董组织的客户线下共创交流活动。致力于培育深度标杆用户，推动董办信息化普及与进步，为市场贡献合规价值。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7900" indent="-977900" fontAlgn="auto">
              <a:lnSpc>
                <a:spcPts val="228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赋能计划：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易董组织上市公司共赴赋能地区，组织优秀上市公司与地区资源对接，赋能地区经济发展以及生态建设。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7900" indent="-977900" fontAlgn="auto">
              <a:lnSpc>
                <a:spcPts val="228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易董荟：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易董在全国各地举办的线下活动，定期邀请资本运作、公司战略、各先进技术领域的专业人士，在全国举办线下沙龙活动，打造董办人群知识分享、价值成长体系。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7900" indent="-977900" fontAlgn="auto">
              <a:lnSpc>
                <a:spcPts val="228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易董行：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与各地上市公司协会合办，组织各辖区上市公司来深圳交流学习，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邀请共创用户参与产品研发过程，打造属于董办人员的合规信息化产品。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31" name="图片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3832" y="5030523"/>
            <a:ext cx="2600104" cy="1651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2" name="文本框 17"/>
          <p:cNvSpPr txBox="1">
            <a:spLocks noChangeArrowheads="1"/>
          </p:cNvSpPr>
          <p:nvPr/>
        </p:nvSpPr>
        <p:spPr bwMode="auto">
          <a:xfrm>
            <a:off x="11432415" y="4960354"/>
            <a:ext cx="353943" cy="1651819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p>
            <a:pPr algn="ctr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第十三期灯塔计划</a:t>
            </a:r>
            <a:endParaRPr lang="zh-CN" alt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32" name="图片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01211" y="1731327"/>
            <a:ext cx="2587313" cy="168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3" name="文本框 15"/>
          <p:cNvSpPr txBox="1">
            <a:spLocks noChangeArrowheads="1"/>
          </p:cNvSpPr>
          <p:nvPr/>
        </p:nvSpPr>
        <p:spPr bwMode="auto">
          <a:xfrm>
            <a:off x="11429460" y="1692336"/>
            <a:ext cx="353943" cy="1725518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易董行 参观华大基因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33" name="图片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88421" y="3595280"/>
            <a:ext cx="2625019" cy="1359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4" name="文本框 16"/>
          <p:cNvSpPr txBox="1">
            <a:spLocks noChangeArrowheads="1"/>
          </p:cNvSpPr>
          <p:nvPr/>
        </p:nvSpPr>
        <p:spPr bwMode="auto">
          <a:xfrm>
            <a:off x="11280161" y="3532053"/>
            <a:ext cx="523220" cy="1651818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第十一期易董灯塔计划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并购重组提升价值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34" name="图片 12" descr="0917d6dded64a7eb7c0411f180489e7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5023" y="1744087"/>
            <a:ext cx="2607750" cy="168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5" name="图片 13" descr="微信图片_20200810153430"/>
          <p:cNvPicPr/>
          <p:nvPr/>
        </p:nvPicPr>
        <p:blipFill rotWithShape="1">
          <a:blip r:embed="rId7"/>
          <a:srcRect/>
          <a:stretch>
            <a:fillRect/>
          </a:stretch>
        </p:blipFill>
        <p:spPr bwMode="auto">
          <a:xfrm>
            <a:off x="5785023" y="3595281"/>
            <a:ext cx="2625019" cy="1359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5" name="TextBox 11"/>
          <p:cNvSpPr txBox="1">
            <a:spLocks noChangeArrowheads="1"/>
          </p:cNvSpPr>
          <p:nvPr/>
        </p:nvSpPr>
        <p:spPr bwMode="auto">
          <a:xfrm>
            <a:off x="5770926" y="2895785"/>
            <a:ext cx="5417598" cy="1615440"/>
          </a:xfrm>
          <a:prstGeom prst="rect">
            <a:avLst/>
          </a:prstGeom>
          <a:solidFill>
            <a:srgbClr val="C00000">
              <a:alpha val="46000"/>
            </a:srgbClr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合作培训：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227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，约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25459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人参加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灯塔计划：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16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场活动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，约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1900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人参加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赋能计划：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1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场活动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，约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350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人参加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，线上直播收看人数破百万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易董荟：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   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26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场活动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，约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2317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楷体" panose="02010600040101010101" pitchFamily="2" charset="-122"/>
              </a:rPr>
              <a:t>人参加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易董行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期，近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家上市公司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56" name="矩形 15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图片 106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1048957" name="矩形 107"/>
          <p:cNvSpPr/>
          <p:nvPr/>
        </p:nvSpPr>
        <p:spPr>
          <a:xfrm>
            <a:off x="2706" y="0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7628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5" name="组合 7"/>
          <p:cNvGrpSpPr/>
          <p:nvPr/>
        </p:nvGrpSpPr>
        <p:grpSpPr>
          <a:xfrm>
            <a:off x="5344239" y="3429000"/>
            <a:ext cx="5411970" cy="3211950"/>
            <a:chOff x="3505179" y="4298756"/>
            <a:chExt cx="5411970" cy="3211950"/>
          </a:xfrm>
        </p:grpSpPr>
        <p:pic>
          <p:nvPicPr>
            <p:cNvPr id="2097237" name="图片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0427" y="4298756"/>
              <a:ext cx="1806722" cy="3211950"/>
            </a:xfrm>
            <a:prstGeom prst="rect">
              <a:avLst/>
            </a:prstGeom>
          </p:spPr>
        </p:pic>
        <p:pic>
          <p:nvPicPr>
            <p:cNvPr id="2097238" name="图片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686" y="4310859"/>
              <a:ext cx="1793440" cy="3189930"/>
            </a:xfrm>
            <a:prstGeom prst="rect">
              <a:avLst/>
            </a:prstGeom>
          </p:spPr>
        </p:pic>
        <p:pic>
          <p:nvPicPr>
            <p:cNvPr id="2097239" name="图片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099" y="4298756"/>
              <a:ext cx="1806722" cy="3211950"/>
            </a:xfrm>
            <a:prstGeom prst="rect">
              <a:avLst/>
            </a:prstGeom>
          </p:spPr>
        </p:pic>
        <p:pic>
          <p:nvPicPr>
            <p:cNvPr id="2097240" name="图片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5179" y="4298756"/>
              <a:ext cx="1854172" cy="3143756"/>
            </a:xfrm>
            <a:prstGeom prst="rect">
              <a:avLst/>
            </a:prstGeom>
          </p:spPr>
        </p:pic>
      </p:grpSp>
      <p:sp>
        <p:nvSpPr>
          <p:cNvPr id="1048958" name="矩形 1"/>
          <p:cNvSpPr/>
          <p:nvPr/>
        </p:nvSpPr>
        <p:spPr>
          <a:xfrm>
            <a:off x="0" y="371615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241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124" y="211852"/>
            <a:ext cx="1664502" cy="408846"/>
          </a:xfrm>
          <a:prstGeom prst="rect">
            <a:avLst/>
          </a:prstGeom>
        </p:spPr>
      </p:pic>
      <p:sp>
        <p:nvSpPr>
          <p:cNvPr id="1048959" name="文本框 21"/>
          <p:cNvSpPr txBox="1"/>
          <p:nvPr/>
        </p:nvSpPr>
        <p:spPr>
          <a:xfrm>
            <a:off x="323374" y="620698"/>
            <a:ext cx="21852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活动展示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960" name="文本框 22"/>
          <p:cNvSpPr txBox="1"/>
          <p:nvPr/>
        </p:nvSpPr>
        <p:spPr>
          <a:xfrm>
            <a:off x="4168254" y="1055375"/>
            <a:ext cx="7487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2022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月推出以来已经累计举办业绩说明会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机构交流会：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500+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场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收到上市公司机构交流会预约：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270+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242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0224" y="2369445"/>
            <a:ext cx="1537338" cy="2916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43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695" y="2369445"/>
            <a:ext cx="1640773" cy="2916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44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118" y="2369446"/>
            <a:ext cx="1552821" cy="2916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45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3319" y="2369445"/>
            <a:ext cx="1668749" cy="29169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46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5718" y="1672479"/>
            <a:ext cx="1477292" cy="3613893"/>
          </a:xfrm>
          <a:prstGeom prst="rect">
            <a:avLst/>
          </a:prstGeom>
        </p:spPr>
      </p:pic>
      <p:pic>
        <p:nvPicPr>
          <p:cNvPr id="2097247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08" y="1672479"/>
            <a:ext cx="1477292" cy="3613893"/>
          </a:xfrm>
          <a:prstGeom prst="rect">
            <a:avLst/>
          </a:prstGeom>
        </p:spPr>
      </p:pic>
      <p:pic>
        <p:nvPicPr>
          <p:cNvPr id="2097248" name="图片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302" y="3711858"/>
            <a:ext cx="3492039" cy="28608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îṡľi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ï$ḷîdé"/>
          <p:cNvSpPr>
            <a:spLocks noGrp="1"/>
          </p:cNvSpPr>
          <p:nvPr>
            <p:ph type="body" idx="1"/>
          </p:nvPr>
        </p:nvSpPr>
        <p:spPr>
          <a:xfrm>
            <a:off x="6096000" y="3200400"/>
            <a:ext cx="4434217" cy="1015623"/>
          </a:xfrm>
        </p:spPr>
        <p:txBody>
          <a:bodyPr>
            <a:normAutofit/>
          </a:bodyPr>
          <a:p>
            <a:pPr lvl="0" algn="r"/>
            <a:r>
              <a:rPr lang="zh-CN" altLang="en-US" sz="3600" b="1" dirty="0">
                <a:solidFill>
                  <a:schemeClr val="bg1"/>
                </a:solidFill>
              </a:rPr>
              <a:t>市场政策背景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48602" name="ïṣliḋê"/>
          <p:cNvSpPr txBox="1"/>
          <p:nvPr/>
        </p:nvSpPr>
        <p:spPr>
          <a:xfrm>
            <a:off x="9367001" y="193591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图片 8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14301" y="0"/>
            <a:ext cx="12191980" cy="6856718"/>
          </a:xfrm>
          <a:prstGeom prst="rect">
            <a:avLst/>
          </a:prstGeom>
        </p:spPr>
      </p:pic>
      <p:sp>
        <p:nvSpPr>
          <p:cNvPr id="1048961" name="矩形 3"/>
          <p:cNvSpPr/>
          <p:nvPr/>
        </p:nvSpPr>
        <p:spPr>
          <a:xfrm>
            <a:off x="10092" y="0"/>
            <a:ext cx="12193524" cy="685800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1048962" name="文本框 4"/>
          <p:cNvSpPr txBox="1"/>
          <p:nvPr/>
        </p:nvSpPr>
        <p:spPr>
          <a:xfrm>
            <a:off x="324441" y="559465"/>
            <a:ext cx="21640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资源优势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5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887" y="268433"/>
            <a:ext cx="1664502" cy="408846"/>
          </a:xfrm>
          <a:prstGeom prst="rect">
            <a:avLst/>
          </a:prstGeom>
        </p:spPr>
      </p:pic>
      <p:grpSp>
        <p:nvGrpSpPr>
          <p:cNvPr id="167" name="组合 104"/>
          <p:cNvGrpSpPr/>
          <p:nvPr/>
        </p:nvGrpSpPr>
        <p:grpSpPr bwMode="auto">
          <a:xfrm>
            <a:off x="3906563" y="2469377"/>
            <a:ext cx="396000" cy="533960"/>
            <a:chOff x="89325" y="0"/>
            <a:chExt cx="928397" cy="137588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8963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64" name="Freeform 19"/>
            <p:cNvSpPr>
              <a:spLocks noChangeArrowheads="1"/>
            </p:cNvSpPr>
            <p:nvPr/>
          </p:nvSpPr>
          <p:spPr bwMode="auto">
            <a:xfrm>
              <a:off x="89325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65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8966" name="矩形 191"/>
          <p:cNvSpPr/>
          <p:nvPr/>
        </p:nvSpPr>
        <p:spPr>
          <a:xfrm>
            <a:off x="3314625" y="3003304"/>
            <a:ext cx="1478280" cy="35814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董监高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210556 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8" name="组合 104"/>
          <p:cNvGrpSpPr/>
          <p:nvPr/>
        </p:nvGrpSpPr>
        <p:grpSpPr bwMode="auto">
          <a:xfrm>
            <a:off x="5804331" y="1693006"/>
            <a:ext cx="395999" cy="533960"/>
            <a:chOff x="89322" y="0"/>
            <a:chExt cx="928394" cy="137588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8967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68" name="Freeform 19"/>
            <p:cNvSpPr>
              <a:spLocks noChangeArrowheads="1"/>
            </p:cNvSpPr>
            <p:nvPr/>
          </p:nvSpPr>
          <p:spPr bwMode="auto">
            <a:xfrm>
              <a:off x="89322" y="633780"/>
              <a:ext cx="928394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69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8970" name="矩形 197"/>
          <p:cNvSpPr/>
          <p:nvPr/>
        </p:nvSpPr>
        <p:spPr>
          <a:xfrm>
            <a:off x="5383654" y="2278425"/>
            <a:ext cx="1135380" cy="35814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董秘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19661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9" name="组合 104"/>
          <p:cNvGrpSpPr/>
          <p:nvPr/>
        </p:nvGrpSpPr>
        <p:grpSpPr bwMode="auto">
          <a:xfrm>
            <a:off x="8992581" y="1829078"/>
            <a:ext cx="396000" cy="533960"/>
            <a:chOff x="119096" y="0"/>
            <a:chExt cx="928397" cy="137588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8971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72" name="Freeform 19"/>
            <p:cNvSpPr>
              <a:spLocks noChangeArrowheads="1"/>
            </p:cNvSpPr>
            <p:nvPr/>
          </p:nvSpPr>
          <p:spPr bwMode="auto">
            <a:xfrm>
              <a:off x="119096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73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8974" name="矩形 203"/>
          <p:cNvSpPr/>
          <p:nvPr/>
        </p:nvSpPr>
        <p:spPr>
          <a:xfrm>
            <a:off x="8799583" y="244290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证券代表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0" name="组合 104"/>
          <p:cNvGrpSpPr/>
          <p:nvPr/>
        </p:nvGrpSpPr>
        <p:grpSpPr bwMode="auto">
          <a:xfrm>
            <a:off x="7860707" y="2578180"/>
            <a:ext cx="396000" cy="533960"/>
            <a:chOff x="119096" y="0"/>
            <a:chExt cx="928397" cy="137588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8975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>
              <a:noFill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76" name="Freeform 19"/>
            <p:cNvSpPr>
              <a:spLocks noChangeArrowheads="1"/>
            </p:cNvSpPr>
            <p:nvPr/>
          </p:nvSpPr>
          <p:spPr bwMode="auto">
            <a:xfrm>
              <a:off x="119096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77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8978" name="矩形 209"/>
          <p:cNvSpPr/>
          <p:nvPr/>
        </p:nvSpPr>
        <p:spPr>
          <a:xfrm>
            <a:off x="7275560" y="3161457"/>
            <a:ext cx="1503681" cy="358139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新三板公司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6724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1" name="组合 104"/>
          <p:cNvGrpSpPr/>
          <p:nvPr/>
        </p:nvGrpSpPr>
        <p:grpSpPr bwMode="auto">
          <a:xfrm>
            <a:off x="6448652" y="3734508"/>
            <a:ext cx="504057" cy="576064"/>
            <a:chOff x="0" y="0"/>
            <a:chExt cx="1181728" cy="148438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8979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80" name="Freeform 19"/>
            <p:cNvSpPr>
              <a:spLocks noChangeArrowheads="1"/>
            </p:cNvSpPr>
            <p:nvPr/>
          </p:nvSpPr>
          <p:spPr bwMode="auto">
            <a:xfrm>
              <a:off x="0" y="633780"/>
              <a:ext cx="1181728" cy="850600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81" name="Freeform 20"/>
            <p:cNvSpPr>
              <a:spLocks noChangeArrowheads="1"/>
            </p:cNvSpPr>
            <p:nvPr/>
          </p:nvSpPr>
          <p:spPr bwMode="auto">
            <a:xfrm>
              <a:off x="397907" y="0"/>
              <a:ext cx="353210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noFill/>
            <a:ln w="2857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8982" name="矩形 215"/>
          <p:cNvSpPr/>
          <p:nvPr/>
        </p:nvSpPr>
        <p:spPr>
          <a:xfrm>
            <a:off x="7128102" y="4851473"/>
            <a:ext cx="1984374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深创业板公司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1177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983" name="Freeform 18"/>
          <p:cNvSpPr>
            <a:spLocks noChangeArrowheads="1"/>
          </p:cNvSpPr>
          <p:nvPr/>
        </p:nvSpPr>
        <p:spPr bwMode="auto">
          <a:xfrm>
            <a:off x="7817140" y="4343136"/>
            <a:ext cx="217751" cy="163457"/>
          </a:xfrm>
          <a:custGeom>
            <a:avLst/>
            <a:gdLst>
              <a:gd name="T0" fmla="*/ 644034945 w 198"/>
              <a:gd name="T1" fmla="*/ 12129037 h 171"/>
              <a:gd name="T2" fmla="*/ 1141997797 w 198"/>
              <a:gd name="T3" fmla="*/ 175889501 h 171"/>
              <a:gd name="T4" fmla="*/ 1201754679 w 198"/>
              <a:gd name="T5" fmla="*/ 733881825 h 171"/>
              <a:gd name="T6" fmla="*/ 1088881141 w 198"/>
              <a:gd name="T7" fmla="*/ 1018942506 h 171"/>
              <a:gd name="T8" fmla="*/ 1042404711 w 198"/>
              <a:gd name="T9" fmla="*/ 727816075 h 171"/>
              <a:gd name="T10" fmla="*/ 942811625 w 198"/>
              <a:gd name="T11" fmla="*/ 394234323 h 171"/>
              <a:gd name="T12" fmla="*/ 637394719 w 198"/>
              <a:gd name="T13" fmla="*/ 345713252 h 171"/>
              <a:gd name="T14" fmla="*/ 252302828 w 198"/>
              <a:gd name="T15" fmla="*/ 400297610 h 171"/>
              <a:gd name="T16" fmla="*/ 172627844 w 198"/>
              <a:gd name="T17" fmla="*/ 727816075 h 171"/>
              <a:gd name="T18" fmla="*/ 139429289 w 198"/>
              <a:gd name="T19" fmla="*/ 952226648 h 171"/>
              <a:gd name="T20" fmla="*/ 86312633 w 198"/>
              <a:gd name="T21" fmla="*/ 564058074 h 171"/>
              <a:gd name="T22" fmla="*/ 644034945 w 198"/>
              <a:gd name="T23" fmla="*/ 12129037 h 17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98" h="171">
                <a:moveTo>
                  <a:pt x="97" y="2"/>
                </a:moveTo>
                <a:cubicBezTo>
                  <a:pt x="97" y="2"/>
                  <a:pt x="146" y="0"/>
                  <a:pt x="172" y="29"/>
                </a:cubicBezTo>
                <a:cubicBezTo>
                  <a:pt x="198" y="58"/>
                  <a:pt x="187" y="96"/>
                  <a:pt x="181" y="121"/>
                </a:cubicBezTo>
                <a:cubicBezTo>
                  <a:pt x="181" y="121"/>
                  <a:pt x="164" y="166"/>
                  <a:pt x="164" y="168"/>
                </a:cubicBezTo>
                <a:cubicBezTo>
                  <a:pt x="163" y="171"/>
                  <a:pt x="162" y="132"/>
                  <a:pt x="157" y="120"/>
                </a:cubicBezTo>
                <a:cubicBezTo>
                  <a:pt x="152" y="109"/>
                  <a:pt x="160" y="77"/>
                  <a:pt x="142" y="65"/>
                </a:cubicBezTo>
                <a:cubicBezTo>
                  <a:pt x="123" y="52"/>
                  <a:pt x="96" y="57"/>
                  <a:pt x="96" y="57"/>
                </a:cubicBezTo>
                <a:cubicBezTo>
                  <a:pt x="96" y="57"/>
                  <a:pt x="57" y="45"/>
                  <a:pt x="38" y="66"/>
                </a:cubicBezTo>
                <a:cubicBezTo>
                  <a:pt x="19" y="87"/>
                  <a:pt x="29" y="104"/>
                  <a:pt x="26" y="120"/>
                </a:cubicBezTo>
                <a:cubicBezTo>
                  <a:pt x="23" y="136"/>
                  <a:pt x="21" y="157"/>
                  <a:pt x="21" y="157"/>
                </a:cubicBezTo>
                <a:cubicBezTo>
                  <a:pt x="21" y="157"/>
                  <a:pt x="14" y="111"/>
                  <a:pt x="13" y="93"/>
                </a:cubicBezTo>
                <a:cubicBezTo>
                  <a:pt x="12" y="75"/>
                  <a:pt x="0" y="4"/>
                  <a:pt x="97" y="2"/>
                </a:cubicBezTo>
                <a:close/>
              </a:path>
            </a:pathLst>
          </a:custGeom>
          <a:solidFill>
            <a:srgbClr val="21518B"/>
          </a:solidFill>
          <a:ln w="9525">
            <a:noFill/>
            <a:round/>
          </a:ln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984" name="Freeform 19"/>
          <p:cNvSpPr>
            <a:spLocks noChangeArrowheads="1"/>
          </p:cNvSpPr>
          <p:nvPr/>
        </p:nvSpPr>
        <p:spPr bwMode="auto">
          <a:xfrm>
            <a:off x="7733665" y="4569710"/>
            <a:ext cx="396240" cy="288040"/>
          </a:xfrm>
          <a:custGeom>
            <a:avLst/>
            <a:gdLst>
              <a:gd name="T0" fmla="*/ 1031896242 w 458"/>
              <a:gd name="T1" fmla="*/ 66867022 h 345"/>
              <a:gd name="T2" fmla="*/ 1418024576 w 458"/>
              <a:gd name="T3" fmla="*/ 431589509 h 345"/>
              <a:gd name="T4" fmla="*/ 1857413236 w 458"/>
              <a:gd name="T5" fmla="*/ 0 h 345"/>
              <a:gd name="T6" fmla="*/ 1937301145 w 458"/>
              <a:gd name="T7" fmla="*/ 42552190 h 345"/>
              <a:gd name="T8" fmla="*/ 2147483646 w 458"/>
              <a:gd name="T9" fmla="*/ 310015347 h 345"/>
              <a:gd name="T10" fmla="*/ 2147483646 w 458"/>
              <a:gd name="T11" fmla="*/ 1513602019 h 345"/>
              <a:gd name="T12" fmla="*/ 2147483646 w 458"/>
              <a:gd name="T13" fmla="*/ 2097160464 h 345"/>
              <a:gd name="T14" fmla="*/ 0 w 458"/>
              <a:gd name="T15" fmla="*/ 2097160464 h 345"/>
              <a:gd name="T16" fmla="*/ 133148235 w 458"/>
              <a:gd name="T17" fmla="*/ 729447439 h 345"/>
              <a:gd name="T18" fmla="*/ 499303302 w 458"/>
              <a:gd name="T19" fmla="*/ 291777990 h 345"/>
              <a:gd name="T20" fmla="*/ 1031896242 w 458"/>
              <a:gd name="T21" fmla="*/ 66867022 h 3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58" h="345">
                <a:moveTo>
                  <a:pt x="155" y="11"/>
                </a:moveTo>
                <a:cubicBezTo>
                  <a:pt x="155" y="11"/>
                  <a:pt x="199" y="68"/>
                  <a:pt x="213" y="71"/>
                </a:cubicBezTo>
                <a:cubicBezTo>
                  <a:pt x="221" y="73"/>
                  <a:pt x="279" y="0"/>
                  <a:pt x="279" y="0"/>
                </a:cubicBezTo>
                <a:cubicBezTo>
                  <a:pt x="279" y="0"/>
                  <a:pt x="287" y="0"/>
                  <a:pt x="291" y="7"/>
                </a:cubicBezTo>
                <a:cubicBezTo>
                  <a:pt x="291" y="7"/>
                  <a:pt x="383" y="27"/>
                  <a:pt x="398" y="51"/>
                </a:cubicBezTo>
                <a:cubicBezTo>
                  <a:pt x="414" y="74"/>
                  <a:pt x="435" y="172"/>
                  <a:pt x="447" y="249"/>
                </a:cubicBezTo>
                <a:cubicBezTo>
                  <a:pt x="458" y="326"/>
                  <a:pt x="452" y="345"/>
                  <a:pt x="452" y="345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45"/>
                  <a:pt x="19" y="136"/>
                  <a:pt x="20" y="120"/>
                </a:cubicBezTo>
                <a:cubicBezTo>
                  <a:pt x="22" y="103"/>
                  <a:pt x="27" y="64"/>
                  <a:pt x="75" y="48"/>
                </a:cubicBezTo>
                <a:cubicBezTo>
                  <a:pt x="123" y="31"/>
                  <a:pt x="144" y="25"/>
                  <a:pt x="155" y="11"/>
                </a:cubicBezTo>
                <a:close/>
              </a:path>
            </a:pathLst>
          </a:custGeom>
          <a:noFill/>
          <a:ln w="28575">
            <a:solidFill>
              <a:srgbClr val="21518B"/>
            </a:solidFill>
            <a:round/>
          </a:ln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985" name="Freeform 20"/>
          <p:cNvSpPr>
            <a:spLocks noChangeArrowheads="1"/>
          </p:cNvSpPr>
          <p:nvPr/>
        </p:nvSpPr>
        <p:spPr bwMode="auto">
          <a:xfrm>
            <a:off x="7859015" y="4323715"/>
            <a:ext cx="150751" cy="55430"/>
          </a:xfrm>
          <a:custGeom>
            <a:avLst/>
            <a:gdLst>
              <a:gd name="T0" fmla="*/ 13293109 w 137"/>
              <a:gd name="T1" fmla="*/ 218251548 h 58"/>
              <a:gd name="T2" fmla="*/ 245940561 w 137"/>
              <a:gd name="T3" fmla="*/ 115187770 h 58"/>
              <a:gd name="T4" fmla="*/ 425410422 w 137"/>
              <a:gd name="T5" fmla="*/ 0 h 58"/>
              <a:gd name="T6" fmla="*/ 584938041 w 137"/>
              <a:gd name="T7" fmla="*/ 115187770 h 58"/>
              <a:gd name="T8" fmla="*/ 877407062 w 137"/>
              <a:gd name="T9" fmla="*/ 291002884 h 58"/>
              <a:gd name="T10" fmla="*/ 518467341 w 137"/>
              <a:gd name="T11" fmla="*/ 327377321 h 58"/>
              <a:gd name="T12" fmla="*/ 13293109 w 137"/>
              <a:gd name="T13" fmla="*/ 218251548 h 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7" h="58">
                <a:moveTo>
                  <a:pt x="2" y="36"/>
                </a:moveTo>
                <a:cubicBezTo>
                  <a:pt x="2" y="36"/>
                  <a:pt x="19" y="25"/>
                  <a:pt x="37" y="19"/>
                </a:cubicBezTo>
                <a:cubicBezTo>
                  <a:pt x="55" y="13"/>
                  <a:pt x="64" y="0"/>
                  <a:pt x="64" y="0"/>
                </a:cubicBezTo>
                <a:cubicBezTo>
                  <a:pt x="64" y="0"/>
                  <a:pt x="65" y="8"/>
                  <a:pt x="88" y="19"/>
                </a:cubicBezTo>
                <a:cubicBezTo>
                  <a:pt x="112" y="31"/>
                  <a:pt x="127" y="38"/>
                  <a:pt x="132" y="48"/>
                </a:cubicBezTo>
                <a:cubicBezTo>
                  <a:pt x="137" y="58"/>
                  <a:pt x="78" y="54"/>
                  <a:pt x="78" y="54"/>
                </a:cubicBezTo>
                <a:cubicBezTo>
                  <a:pt x="78" y="54"/>
                  <a:pt x="0" y="35"/>
                  <a:pt x="2" y="36"/>
                </a:cubicBezTo>
                <a:close/>
              </a:path>
            </a:pathLst>
          </a:custGeom>
          <a:solidFill>
            <a:srgbClr val="21518B"/>
          </a:solidFill>
          <a:ln w="9525">
            <a:noFill/>
            <a:round/>
          </a:ln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2" name="组合 104"/>
          <p:cNvGrpSpPr/>
          <p:nvPr/>
        </p:nvGrpSpPr>
        <p:grpSpPr bwMode="auto">
          <a:xfrm>
            <a:off x="10150523" y="3857495"/>
            <a:ext cx="396000" cy="483160"/>
            <a:chOff x="0" y="130896"/>
            <a:chExt cx="928394" cy="1244991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8986" name="Freeform 18"/>
            <p:cNvSpPr>
              <a:spLocks noChangeArrowheads="1"/>
            </p:cNvSpPr>
            <p:nvPr/>
          </p:nvSpPr>
          <p:spPr bwMode="auto">
            <a:xfrm>
              <a:off x="195582" y="180932"/>
              <a:ext cx="510192" cy="421131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87" name="Freeform 19"/>
            <p:cNvSpPr>
              <a:spLocks noChangeArrowheads="1"/>
            </p:cNvSpPr>
            <p:nvPr/>
          </p:nvSpPr>
          <p:spPr bwMode="auto">
            <a:xfrm>
              <a:off x="0" y="633780"/>
              <a:ext cx="928394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88" name="Freeform 20"/>
            <p:cNvSpPr>
              <a:spLocks noChangeArrowheads="1"/>
            </p:cNvSpPr>
            <p:nvPr/>
          </p:nvSpPr>
          <p:spPr bwMode="auto">
            <a:xfrm>
              <a:off x="293696" y="130896"/>
              <a:ext cx="353212" cy="142810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8989" name="矩形 225"/>
          <p:cNvSpPr/>
          <p:nvPr/>
        </p:nvSpPr>
        <p:spPr>
          <a:xfrm>
            <a:off x="9658575" y="4355088"/>
            <a:ext cx="1402080" cy="358139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拟上市公司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957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3" name="组合 104"/>
          <p:cNvGrpSpPr/>
          <p:nvPr/>
        </p:nvGrpSpPr>
        <p:grpSpPr bwMode="auto">
          <a:xfrm>
            <a:off x="4724548" y="5005782"/>
            <a:ext cx="395999" cy="533960"/>
            <a:chOff x="89325" y="0"/>
            <a:chExt cx="928394" cy="137588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8990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91" name="Freeform 19"/>
            <p:cNvSpPr>
              <a:spLocks noChangeArrowheads="1"/>
            </p:cNvSpPr>
            <p:nvPr/>
          </p:nvSpPr>
          <p:spPr bwMode="auto">
            <a:xfrm>
              <a:off x="89325" y="633780"/>
              <a:ext cx="928394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92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8993" name="矩形 231"/>
          <p:cNvSpPr/>
          <p:nvPr/>
        </p:nvSpPr>
        <p:spPr>
          <a:xfrm>
            <a:off x="4166148" y="5540188"/>
            <a:ext cx="1478281" cy="35814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深主板公司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1495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4" name="组合 104"/>
          <p:cNvGrpSpPr/>
          <p:nvPr/>
        </p:nvGrpSpPr>
        <p:grpSpPr bwMode="auto">
          <a:xfrm>
            <a:off x="3356066" y="3749356"/>
            <a:ext cx="396000" cy="533960"/>
            <a:chOff x="107190" y="0"/>
            <a:chExt cx="928397" cy="137588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8994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95" name="Freeform 19"/>
            <p:cNvSpPr>
              <a:spLocks noChangeArrowheads="1"/>
            </p:cNvSpPr>
            <p:nvPr/>
          </p:nvSpPr>
          <p:spPr bwMode="auto">
            <a:xfrm>
              <a:off x="107190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96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8997" name="矩形 237"/>
          <p:cNvSpPr/>
          <p:nvPr/>
        </p:nvSpPr>
        <p:spPr>
          <a:xfrm>
            <a:off x="2841834" y="4301773"/>
            <a:ext cx="1478280" cy="35814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沪主板公司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1663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5" name="组合 104"/>
          <p:cNvGrpSpPr/>
          <p:nvPr/>
        </p:nvGrpSpPr>
        <p:grpSpPr bwMode="auto">
          <a:xfrm>
            <a:off x="10646358" y="5179072"/>
            <a:ext cx="396000" cy="483160"/>
            <a:chOff x="0" y="130899"/>
            <a:chExt cx="928397" cy="124498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8998" name="Freeform 18"/>
            <p:cNvSpPr>
              <a:spLocks noChangeArrowheads="1"/>
            </p:cNvSpPr>
            <p:nvPr/>
          </p:nvSpPr>
          <p:spPr bwMode="auto">
            <a:xfrm>
              <a:off x="195582" y="1809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999" name="Freeform 19"/>
            <p:cNvSpPr>
              <a:spLocks noChangeArrowheads="1"/>
            </p:cNvSpPr>
            <p:nvPr/>
          </p:nvSpPr>
          <p:spPr bwMode="auto">
            <a:xfrm>
              <a:off x="0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00" name="Freeform 20"/>
            <p:cNvSpPr>
              <a:spLocks noChangeArrowheads="1"/>
            </p:cNvSpPr>
            <p:nvPr/>
          </p:nvSpPr>
          <p:spPr bwMode="auto">
            <a:xfrm>
              <a:off x="293695" y="130899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9001" name="矩形 249"/>
          <p:cNvSpPr/>
          <p:nvPr/>
        </p:nvSpPr>
        <p:spPr>
          <a:xfrm>
            <a:off x="10636819" y="568975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其他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02" name="任意多边形 71"/>
          <p:cNvSpPr/>
          <p:nvPr/>
        </p:nvSpPr>
        <p:spPr>
          <a:xfrm>
            <a:off x="7345211" y="5369575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投资者关系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03" name="任意多边形 72"/>
          <p:cNvSpPr/>
          <p:nvPr/>
        </p:nvSpPr>
        <p:spPr>
          <a:xfrm>
            <a:off x="6326935" y="2674316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交易合规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04" name="任意多边形 73"/>
          <p:cNvSpPr/>
          <p:nvPr/>
        </p:nvSpPr>
        <p:spPr>
          <a:xfrm>
            <a:off x="4286858" y="1327690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股东大会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05" name="任意多边形 74"/>
          <p:cNvSpPr/>
          <p:nvPr/>
        </p:nvSpPr>
        <p:spPr>
          <a:xfrm>
            <a:off x="7187843" y="1566434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监事会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06" name="任意多边形 75"/>
          <p:cNvSpPr/>
          <p:nvPr/>
        </p:nvSpPr>
        <p:spPr>
          <a:xfrm>
            <a:off x="8815155" y="3789929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舆情监控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07" name="任意多边形 76"/>
          <p:cNvSpPr/>
          <p:nvPr/>
        </p:nvSpPr>
        <p:spPr>
          <a:xfrm>
            <a:off x="3116235" y="5382269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监管动态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08" name="任意多边形 77"/>
          <p:cNvSpPr/>
          <p:nvPr/>
        </p:nvSpPr>
        <p:spPr>
          <a:xfrm>
            <a:off x="9574783" y="5144560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资本运作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09" name="任意多边形 78"/>
          <p:cNvSpPr/>
          <p:nvPr/>
        </p:nvSpPr>
        <p:spPr>
          <a:xfrm>
            <a:off x="9385023" y="2826364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法律法规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10" name="任意多边形 79"/>
          <p:cNvSpPr/>
          <p:nvPr/>
        </p:nvSpPr>
        <p:spPr>
          <a:xfrm>
            <a:off x="2509655" y="1895647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董事会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11" name="任意多边形 80"/>
          <p:cNvSpPr/>
          <p:nvPr/>
        </p:nvSpPr>
        <p:spPr>
          <a:xfrm>
            <a:off x="2061023" y="3674886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公司治理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6" name="组合 104"/>
          <p:cNvGrpSpPr/>
          <p:nvPr/>
        </p:nvGrpSpPr>
        <p:grpSpPr bwMode="auto">
          <a:xfrm>
            <a:off x="3090215" y="934056"/>
            <a:ext cx="395999" cy="477163"/>
            <a:chOff x="182354" y="445818"/>
            <a:chExt cx="697516" cy="923770"/>
          </a:xfrm>
          <a:solidFill>
            <a:srgbClr val="EF535E"/>
          </a:solidFill>
        </p:grpSpPr>
        <p:sp>
          <p:nvSpPr>
            <p:cNvPr id="1049012" name="Freeform 18"/>
            <p:cNvSpPr>
              <a:spLocks noChangeArrowheads="1"/>
            </p:cNvSpPr>
            <p:nvPr/>
          </p:nvSpPr>
          <p:spPr bwMode="auto">
            <a:xfrm>
              <a:off x="333345" y="458779"/>
              <a:ext cx="380464" cy="348473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13" name="Freeform 19"/>
            <p:cNvSpPr>
              <a:spLocks noChangeArrowheads="1"/>
            </p:cNvSpPr>
            <p:nvPr/>
          </p:nvSpPr>
          <p:spPr bwMode="auto">
            <a:xfrm>
              <a:off x="182354" y="812036"/>
              <a:ext cx="697516" cy="557552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14" name="Freeform 20"/>
            <p:cNvSpPr>
              <a:spLocks noChangeArrowheads="1"/>
            </p:cNvSpPr>
            <p:nvPr/>
          </p:nvSpPr>
          <p:spPr bwMode="auto">
            <a:xfrm>
              <a:off x="360600" y="445818"/>
              <a:ext cx="353210" cy="142810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9015" name="矩形 265"/>
          <p:cNvSpPr/>
          <p:nvPr/>
        </p:nvSpPr>
        <p:spPr>
          <a:xfrm>
            <a:off x="2596403" y="1437007"/>
            <a:ext cx="1415772" cy="27699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合规交易业务专家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7" name="组合 104"/>
          <p:cNvGrpSpPr/>
          <p:nvPr/>
        </p:nvGrpSpPr>
        <p:grpSpPr bwMode="auto">
          <a:xfrm>
            <a:off x="10205524" y="1550501"/>
            <a:ext cx="396000" cy="476810"/>
            <a:chOff x="0" y="147264"/>
            <a:chExt cx="928397" cy="1228623"/>
          </a:xfrm>
          <a:solidFill>
            <a:srgbClr val="EF535E"/>
          </a:solidFill>
        </p:grpSpPr>
        <p:sp>
          <p:nvSpPr>
            <p:cNvPr id="1049016" name="Freeform 18"/>
            <p:cNvSpPr>
              <a:spLocks noChangeArrowheads="1"/>
            </p:cNvSpPr>
            <p:nvPr/>
          </p:nvSpPr>
          <p:spPr bwMode="auto">
            <a:xfrm>
              <a:off x="188139" y="197299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17" name="Freeform 19"/>
            <p:cNvSpPr>
              <a:spLocks noChangeArrowheads="1"/>
            </p:cNvSpPr>
            <p:nvPr/>
          </p:nvSpPr>
          <p:spPr bwMode="auto">
            <a:xfrm>
              <a:off x="0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18" name="Freeform 20"/>
            <p:cNvSpPr>
              <a:spLocks noChangeArrowheads="1"/>
            </p:cNvSpPr>
            <p:nvPr/>
          </p:nvSpPr>
          <p:spPr bwMode="auto">
            <a:xfrm>
              <a:off x="286251" y="147264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9019" name="矩形 271"/>
          <p:cNvSpPr/>
          <p:nvPr/>
        </p:nvSpPr>
        <p:spPr>
          <a:xfrm>
            <a:off x="9896583" y="2079754"/>
            <a:ext cx="1107996" cy="27699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金融舆情专家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8" name="组合 104"/>
          <p:cNvGrpSpPr/>
          <p:nvPr/>
        </p:nvGrpSpPr>
        <p:grpSpPr bwMode="auto">
          <a:xfrm>
            <a:off x="1338793" y="2540875"/>
            <a:ext cx="396000" cy="533960"/>
            <a:chOff x="89322" y="0"/>
            <a:chExt cx="928397" cy="1375887"/>
          </a:xfrm>
          <a:solidFill>
            <a:srgbClr val="EF535E"/>
          </a:solidFill>
        </p:grpSpPr>
        <p:sp>
          <p:nvSpPr>
            <p:cNvPr id="1049020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21" name="Freeform 19"/>
            <p:cNvSpPr>
              <a:spLocks noChangeArrowheads="1"/>
            </p:cNvSpPr>
            <p:nvPr/>
          </p:nvSpPr>
          <p:spPr bwMode="auto">
            <a:xfrm>
              <a:off x="89322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22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9023" name="矩形 277"/>
          <p:cNvSpPr/>
          <p:nvPr/>
        </p:nvSpPr>
        <p:spPr>
          <a:xfrm>
            <a:off x="829891" y="3122320"/>
            <a:ext cx="1415772" cy="27699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信息披露业务专家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9" name="组合 104"/>
          <p:cNvGrpSpPr/>
          <p:nvPr/>
        </p:nvGrpSpPr>
        <p:grpSpPr bwMode="auto">
          <a:xfrm>
            <a:off x="1639095" y="4915410"/>
            <a:ext cx="396000" cy="533960"/>
            <a:chOff x="89322" y="0"/>
            <a:chExt cx="928397" cy="1375887"/>
          </a:xfrm>
          <a:solidFill>
            <a:srgbClr val="EF535E"/>
          </a:solidFill>
        </p:grpSpPr>
        <p:sp>
          <p:nvSpPr>
            <p:cNvPr id="1049024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25" name="Freeform 19"/>
            <p:cNvSpPr>
              <a:spLocks noChangeArrowheads="1"/>
            </p:cNvSpPr>
            <p:nvPr/>
          </p:nvSpPr>
          <p:spPr bwMode="auto">
            <a:xfrm>
              <a:off x="89322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26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9027" name="矩形 283"/>
          <p:cNvSpPr/>
          <p:nvPr/>
        </p:nvSpPr>
        <p:spPr>
          <a:xfrm>
            <a:off x="1308742" y="5467827"/>
            <a:ext cx="1261884" cy="27699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金融大数据专家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0" name="组合 104"/>
          <p:cNvGrpSpPr/>
          <p:nvPr/>
        </p:nvGrpSpPr>
        <p:grpSpPr bwMode="auto">
          <a:xfrm>
            <a:off x="8284481" y="859980"/>
            <a:ext cx="396000" cy="495860"/>
            <a:chOff x="0" y="98175"/>
            <a:chExt cx="928397" cy="1277712"/>
          </a:xfrm>
          <a:solidFill>
            <a:srgbClr val="EF535E"/>
          </a:solidFill>
        </p:grpSpPr>
        <p:sp>
          <p:nvSpPr>
            <p:cNvPr id="1049028" name="Freeform 18"/>
            <p:cNvSpPr>
              <a:spLocks noChangeArrowheads="1"/>
            </p:cNvSpPr>
            <p:nvPr/>
          </p:nvSpPr>
          <p:spPr bwMode="auto">
            <a:xfrm>
              <a:off x="174740" y="148211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29" name="Freeform 19"/>
            <p:cNvSpPr>
              <a:spLocks noChangeArrowheads="1"/>
            </p:cNvSpPr>
            <p:nvPr/>
          </p:nvSpPr>
          <p:spPr bwMode="auto">
            <a:xfrm>
              <a:off x="0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30" name="Freeform 20"/>
            <p:cNvSpPr>
              <a:spLocks noChangeArrowheads="1"/>
            </p:cNvSpPr>
            <p:nvPr/>
          </p:nvSpPr>
          <p:spPr bwMode="auto">
            <a:xfrm>
              <a:off x="272853" y="98175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9031" name="矩形 289"/>
          <p:cNvSpPr/>
          <p:nvPr/>
        </p:nvSpPr>
        <p:spPr>
          <a:xfrm>
            <a:off x="7834948" y="1397944"/>
            <a:ext cx="1415772" cy="27699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股权激励业务专家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1" name="组合 203"/>
          <p:cNvGrpSpPr/>
          <p:nvPr/>
        </p:nvGrpSpPr>
        <p:grpSpPr>
          <a:xfrm>
            <a:off x="5678627" y="832738"/>
            <a:ext cx="1415772" cy="824058"/>
            <a:chOff x="975873" y="4889946"/>
            <a:chExt cx="1415772" cy="824058"/>
          </a:xfrm>
          <a:solidFill>
            <a:srgbClr val="EF535E"/>
          </a:solidFill>
        </p:grpSpPr>
        <p:grpSp>
          <p:nvGrpSpPr>
            <p:cNvPr id="182" name="组合 104"/>
            <p:cNvGrpSpPr/>
            <p:nvPr/>
          </p:nvGrpSpPr>
          <p:grpSpPr bwMode="auto">
            <a:xfrm>
              <a:off x="1438964" y="4889946"/>
              <a:ext cx="396000" cy="499670"/>
              <a:chOff x="0" y="88358"/>
              <a:chExt cx="928397" cy="1287529"/>
            </a:xfrm>
            <a:grpFill/>
          </p:grpSpPr>
          <p:sp>
            <p:nvSpPr>
              <p:cNvPr id="1049032" name="Freeform 18"/>
              <p:cNvSpPr>
                <a:spLocks noChangeArrowheads="1"/>
              </p:cNvSpPr>
              <p:nvPr/>
            </p:nvSpPr>
            <p:spPr bwMode="auto">
              <a:xfrm>
                <a:off x="180695" y="115485"/>
                <a:ext cx="510192" cy="421130"/>
              </a:xfrm>
              <a:custGeom>
                <a:avLst/>
                <a:gdLst>
                  <a:gd name="T0" fmla="*/ 644034945 w 198"/>
                  <a:gd name="T1" fmla="*/ 12129037 h 171"/>
                  <a:gd name="T2" fmla="*/ 1141997797 w 198"/>
                  <a:gd name="T3" fmla="*/ 175889501 h 171"/>
                  <a:gd name="T4" fmla="*/ 1201754679 w 198"/>
                  <a:gd name="T5" fmla="*/ 733881825 h 171"/>
                  <a:gd name="T6" fmla="*/ 1088881141 w 198"/>
                  <a:gd name="T7" fmla="*/ 1018942506 h 171"/>
                  <a:gd name="T8" fmla="*/ 1042404711 w 198"/>
                  <a:gd name="T9" fmla="*/ 727816075 h 171"/>
                  <a:gd name="T10" fmla="*/ 942811625 w 198"/>
                  <a:gd name="T11" fmla="*/ 394234323 h 171"/>
                  <a:gd name="T12" fmla="*/ 637394719 w 198"/>
                  <a:gd name="T13" fmla="*/ 345713252 h 171"/>
                  <a:gd name="T14" fmla="*/ 252302828 w 198"/>
                  <a:gd name="T15" fmla="*/ 400297610 h 171"/>
                  <a:gd name="T16" fmla="*/ 172627844 w 198"/>
                  <a:gd name="T17" fmla="*/ 727816075 h 171"/>
                  <a:gd name="T18" fmla="*/ 139429289 w 198"/>
                  <a:gd name="T19" fmla="*/ 952226648 h 171"/>
                  <a:gd name="T20" fmla="*/ 86312633 w 198"/>
                  <a:gd name="T21" fmla="*/ 564058074 h 171"/>
                  <a:gd name="T22" fmla="*/ 644034945 w 198"/>
                  <a:gd name="T23" fmla="*/ 12129037 h 1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8" h="171">
                    <a:moveTo>
                      <a:pt x="97" y="2"/>
                    </a:moveTo>
                    <a:cubicBezTo>
                      <a:pt x="97" y="2"/>
                      <a:pt x="146" y="0"/>
                      <a:pt x="172" y="29"/>
                    </a:cubicBezTo>
                    <a:cubicBezTo>
                      <a:pt x="198" y="58"/>
                      <a:pt x="187" y="96"/>
                      <a:pt x="181" y="121"/>
                    </a:cubicBezTo>
                    <a:cubicBezTo>
                      <a:pt x="181" y="121"/>
                      <a:pt x="164" y="166"/>
                      <a:pt x="164" y="168"/>
                    </a:cubicBezTo>
                    <a:cubicBezTo>
                      <a:pt x="163" y="171"/>
                      <a:pt x="162" y="132"/>
                      <a:pt x="157" y="120"/>
                    </a:cubicBezTo>
                    <a:cubicBezTo>
                      <a:pt x="152" y="109"/>
                      <a:pt x="160" y="77"/>
                      <a:pt x="142" y="65"/>
                    </a:cubicBezTo>
                    <a:cubicBezTo>
                      <a:pt x="123" y="52"/>
                      <a:pt x="96" y="57"/>
                      <a:pt x="96" y="57"/>
                    </a:cubicBezTo>
                    <a:cubicBezTo>
                      <a:pt x="96" y="57"/>
                      <a:pt x="57" y="45"/>
                      <a:pt x="38" y="66"/>
                    </a:cubicBezTo>
                    <a:cubicBezTo>
                      <a:pt x="19" y="87"/>
                      <a:pt x="29" y="104"/>
                      <a:pt x="26" y="120"/>
                    </a:cubicBezTo>
                    <a:cubicBezTo>
                      <a:pt x="23" y="136"/>
                      <a:pt x="21" y="157"/>
                      <a:pt x="21" y="157"/>
                    </a:cubicBezTo>
                    <a:cubicBezTo>
                      <a:pt x="21" y="157"/>
                      <a:pt x="14" y="111"/>
                      <a:pt x="13" y="93"/>
                    </a:cubicBezTo>
                    <a:cubicBezTo>
                      <a:pt x="12" y="75"/>
                      <a:pt x="0" y="4"/>
                      <a:pt x="97" y="2"/>
                    </a:cubicBezTo>
                    <a:close/>
                  </a:path>
                </a:pathLst>
              </a:custGeom>
              <a:solidFill>
                <a:srgbClr val="21518B"/>
              </a:solidFill>
              <a:ln w="9525">
                <a:noFill/>
                <a:round/>
              </a:ln>
            </p:spPr>
            <p:txBody>
              <a:bodyPr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9033" name="Freeform 19"/>
              <p:cNvSpPr>
                <a:spLocks noChangeArrowheads="1"/>
              </p:cNvSpPr>
              <p:nvPr/>
            </p:nvSpPr>
            <p:spPr bwMode="auto">
              <a:xfrm>
                <a:off x="0" y="633780"/>
                <a:ext cx="928397" cy="742107"/>
              </a:xfrm>
              <a:custGeom>
                <a:avLst/>
                <a:gdLst>
                  <a:gd name="T0" fmla="*/ 1031896242 w 458"/>
                  <a:gd name="T1" fmla="*/ 66867022 h 345"/>
                  <a:gd name="T2" fmla="*/ 1418024576 w 458"/>
                  <a:gd name="T3" fmla="*/ 431589509 h 345"/>
                  <a:gd name="T4" fmla="*/ 1857413236 w 458"/>
                  <a:gd name="T5" fmla="*/ 0 h 345"/>
                  <a:gd name="T6" fmla="*/ 1937301145 w 458"/>
                  <a:gd name="T7" fmla="*/ 42552190 h 345"/>
                  <a:gd name="T8" fmla="*/ 2147483646 w 458"/>
                  <a:gd name="T9" fmla="*/ 310015347 h 345"/>
                  <a:gd name="T10" fmla="*/ 2147483646 w 458"/>
                  <a:gd name="T11" fmla="*/ 1513602019 h 345"/>
                  <a:gd name="T12" fmla="*/ 2147483646 w 458"/>
                  <a:gd name="T13" fmla="*/ 2097160464 h 345"/>
                  <a:gd name="T14" fmla="*/ 0 w 458"/>
                  <a:gd name="T15" fmla="*/ 2097160464 h 345"/>
                  <a:gd name="T16" fmla="*/ 133148235 w 458"/>
                  <a:gd name="T17" fmla="*/ 729447439 h 345"/>
                  <a:gd name="T18" fmla="*/ 499303302 w 458"/>
                  <a:gd name="T19" fmla="*/ 291777990 h 345"/>
                  <a:gd name="T20" fmla="*/ 1031896242 w 458"/>
                  <a:gd name="T21" fmla="*/ 66867022 h 3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58" h="345">
                    <a:moveTo>
                      <a:pt x="155" y="11"/>
                    </a:moveTo>
                    <a:cubicBezTo>
                      <a:pt x="155" y="11"/>
                      <a:pt x="199" y="68"/>
                      <a:pt x="213" y="71"/>
                    </a:cubicBezTo>
                    <a:cubicBezTo>
                      <a:pt x="221" y="73"/>
                      <a:pt x="279" y="0"/>
                      <a:pt x="279" y="0"/>
                    </a:cubicBezTo>
                    <a:cubicBezTo>
                      <a:pt x="279" y="0"/>
                      <a:pt x="287" y="0"/>
                      <a:pt x="291" y="7"/>
                    </a:cubicBezTo>
                    <a:cubicBezTo>
                      <a:pt x="291" y="7"/>
                      <a:pt x="383" y="27"/>
                      <a:pt x="398" y="51"/>
                    </a:cubicBezTo>
                    <a:cubicBezTo>
                      <a:pt x="414" y="74"/>
                      <a:pt x="435" y="172"/>
                      <a:pt x="447" y="249"/>
                    </a:cubicBezTo>
                    <a:cubicBezTo>
                      <a:pt x="458" y="326"/>
                      <a:pt x="452" y="345"/>
                      <a:pt x="452" y="345"/>
                    </a:cubicBezTo>
                    <a:cubicBezTo>
                      <a:pt x="0" y="345"/>
                      <a:pt x="0" y="345"/>
                      <a:pt x="0" y="345"/>
                    </a:cubicBezTo>
                    <a:cubicBezTo>
                      <a:pt x="0" y="345"/>
                      <a:pt x="19" y="136"/>
                      <a:pt x="20" y="120"/>
                    </a:cubicBezTo>
                    <a:cubicBezTo>
                      <a:pt x="22" y="103"/>
                      <a:pt x="27" y="64"/>
                      <a:pt x="75" y="48"/>
                    </a:cubicBezTo>
                    <a:cubicBezTo>
                      <a:pt x="123" y="31"/>
                      <a:pt x="144" y="25"/>
                      <a:pt x="155" y="11"/>
                    </a:cubicBezTo>
                    <a:close/>
                  </a:path>
                </a:pathLst>
              </a:custGeom>
              <a:noFill/>
              <a:ln w="28575">
                <a:solidFill>
                  <a:srgbClr val="21518B"/>
                </a:solidFill>
                <a:round/>
              </a:ln>
            </p:spPr>
            <p:txBody>
              <a:bodyPr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9034" name="Freeform 20"/>
              <p:cNvSpPr>
                <a:spLocks noChangeArrowheads="1"/>
              </p:cNvSpPr>
              <p:nvPr/>
            </p:nvSpPr>
            <p:spPr bwMode="auto">
              <a:xfrm>
                <a:off x="290717" y="88358"/>
                <a:ext cx="353211" cy="142809"/>
              </a:xfrm>
              <a:custGeom>
                <a:avLst/>
                <a:gdLst>
                  <a:gd name="T0" fmla="*/ 13293109 w 137"/>
                  <a:gd name="T1" fmla="*/ 218251548 h 58"/>
                  <a:gd name="T2" fmla="*/ 245940561 w 137"/>
                  <a:gd name="T3" fmla="*/ 115187770 h 58"/>
                  <a:gd name="T4" fmla="*/ 425410422 w 137"/>
                  <a:gd name="T5" fmla="*/ 0 h 58"/>
                  <a:gd name="T6" fmla="*/ 584938041 w 137"/>
                  <a:gd name="T7" fmla="*/ 115187770 h 58"/>
                  <a:gd name="T8" fmla="*/ 877407062 w 137"/>
                  <a:gd name="T9" fmla="*/ 291002884 h 58"/>
                  <a:gd name="T10" fmla="*/ 518467341 w 137"/>
                  <a:gd name="T11" fmla="*/ 327377321 h 58"/>
                  <a:gd name="T12" fmla="*/ 13293109 w 137"/>
                  <a:gd name="T13" fmla="*/ 218251548 h 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7" h="58">
                    <a:moveTo>
                      <a:pt x="2" y="36"/>
                    </a:moveTo>
                    <a:cubicBezTo>
                      <a:pt x="2" y="36"/>
                      <a:pt x="19" y="25"/>
                      <a:pt x="37" y="19"/>
                    </a:cubicBezTo>
                    <a:cubicBezTo>
                      <a:pt x="55" y="13"/>
                      <a:pt x="64" y="0"/>
                      <a:pt x="64" y="0"/>
                    </a:cubicBezTo>
                    <a:cubicBezTo>
                      <a:pt x="64" y="0"/>
                      <a:pt x="65" y="8"/>
                      <a:pt x="88" y="19"/>
                    </a:cubicBezTo>
                    <a:cubicBezTo>
                      <a:pt x="112" y="31"/>
                      <a:pt x="127" y="38"/>
                      <a:pt x="132" y="48"/>
                    </a:cubicBezTo>
                    <a:cubicBezTo>
                      <a:pt x="137" y="58"/>
                      <a:pt x="78" y="54"/>
                      <a:pt x="78" y="54"/>
                    </a:cubicBezTo>
                    <a:cubicBezTo>
                      <a:pt x="78" y="54"/>
                      <a:pt x="0" y="35"/>
                      <a:pt x="2" y="36"/>
                    </a:cubicBezTo>
                    <a:close/>
                  </a:path>
                </a:pathLst>
              </a:custGeom>
              <a:solidFill>
                <a:srgbClr val="21518B"/>
              </a:solidFill>
              <a:ln w="9525">
                <a:noFill/>
                <a:round/>
              </a:ln>
            </p:spPr>
            <p:txBody>
              <a:bodyPr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049035" name="矩形 295"/>
            <p:cNvSpPr/>
            <p:nvPr/>
          </p:nvSpPr>
          <p:spPr>
            <a:xfrm>
              <a:off x="975873" y="5437005"/>
              <a:ext cx="141577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并购重组业务专家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3" name="组合 104"/>
          <p:cNvGrpSpPr/>
          <p:nvPr/>
        </p:nvGrpSpPr>
        <p:grpSpPr bwMode="auto">
          <a:xfrm>
            <a:off x="5199406" y="4150009"/>
            <a:ext cx="396000" cy="533960"/>
            <a:chOff x="59548" y="0"/>
            <a:chExt cx="928397" cy="1375887"/>
          </a:xfrm>
          <a:solidFill>
            <a:srgbClr val="EF535E"/>
          </a:solidFill>
        </p:grpSpPr>
        <p:sp>
          <p:nvSpPr>
            <p:cNvPr id="1049036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37" name="Freeform 19"/>
            <p:cNvSpPr>
              <a:spLocks noChangeArrowheads="1"/>
            </p:cNvSpPr>
            <p:nvPr/>
          </p:nvSpPr>
          <p:spPr bwMode="auto">
            <a:xfrm>
              <a:off x="59548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38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9039" name="矩形 301"/>
          <p:cNvSpPr/>
          <p:nvPr/>
        </p:nvSpPr>
        <p:spPr>
          <a:xfrm>
            <a:off x="4694191" y="4726073"/>
            <a:ext cx="1415772" cy="27699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公司治理业务专家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145731" name="曲线连接符 306"/>
          <p:cNvCxnSpPr>
            <a:endCxn id="1049010" idx="2"/>
          </p:cNvCxnSpPr>
          <p:nvPr/>
        </p:nvCxnSpPr>
        <p:spPr>
          <a:xfrm rot="10800000">
            <a:off x="3293334" y="2290671"/>
            <a:ext cx="664747" cy="429755"/>
          </a:xfrm>
          <a:prstGeom prst="curved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曲线连接符 307"/>
          <p:cNvCxnSpPr>
            <a:stCxn id="1049010" idx="1"/>
            <a:endCxn id="1049015" idx="2"/>
          </p:cNvCxnSpPr>
          <p:nvPr/>
        </p:nvCxnSpPr>
        <p:spPr>
          <a:xfrm flipV="1">
            <a:off x="2903399" y="1719086"/>
            <a:ext cx="404700" cy="181641"/>
          </a:xfrm>
          <a:prstGeom prst="curved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曲线连接符 308"/>
          <p:cNvCxnSpPr>
            <a:stCxn id="1048966" idx="3"/>
            <a:endCxn id="1049004" idx="3"/>
          </p:cNvCxnSpPr>
          <p:nvPr/>
        </p:nvCxnSpPr>
        <p:spPr>
          <a:xfrm flipH="1" flipV="1">
            <a:off x="4676792" y="2107559"/>
            <a:ext cx="268409" cy="1065022"/>
          </a:xfrm>
          <a:prstGeom prst="curvedConnector3">
            <a:avLst>
              <a:gd name="adj1" fmla="val -130445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曲线连接符 309"/>
          <p:cNvCxnSpPr>
            <a:stCxn id="1049004" idx="1"/>
            <a:endCxn id="1049035" idx="1"/>
          </p:cNvCxnSpPr>
          <p:nvPr/>
        </p:nvCxnSpPr>
        <p:spPr>
          <a:xfrm>
            <a:off x="4680602" y="1332770"/>
            <a:ext cx="1001835" cy="19060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曲线连接符 310"/>
          <p:cNvCxnSpPr>
            <a:stCxn id="1048966" idx="2"/>
            <a:endCxn id="1049011" idx="1"/>
          </p:cNvCxnSpPr>
          <p:nvPr/>
        </p:nvCxnSpPr>
        <p:spPr>
          <a:xfrm rot="5400000">
            <a:off x="3123921" y="2668894"/>
            <a:ext cx="333028" cy="1678956"/>
          </a:xfrm>
          <a:prstGeom prst="curved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曲线连接符 311"/>
          <p:cNvCxnSpPr>
            <a:stCxn id="1049011" idx="3"/>
            <a:endCxn id="1049039" idx="1"/>
          </p:cNvCxnSpPr>
          <p:nvPr/>
        </p:nvCxnSpPr>
        <p:spPr>
          <a:xfrm>
            <a:off x="2454767" y="4459835"/>
            <a:ext cx="2243234" cy="40981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曲线连接符 312"/>
          <p:cNvCxnSpPr>
            <a:stCxn id="1048970" idx="2"/>
            <a:endCxn id="1049044" idx="1"/>
          </p:cNvCxnSpPr>
          <p:nvPr/>
        </p:nvCxnSpPr>
        <p:spPr>
          <a:xfrm rot="5400000">
            <a:off x="5289972" y="2660817"/>
            <a:ext cx="788501" cy="700825"/>
          </a:xfrm>
          <a:prstGeom prst="curvedConnector2">
            <a:avLst/>
          </a:prstGeom>
          <a:ln>
            <a:solidFill>
              <a:srgbClr val="17396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曲线连接符 313"/>
          <p:cNvCxnSpPr>
            <a:stCxn id="1049044" idx="0"/>
            <a:endCxn id="1049023" idx="3"/>
          </p:cNvCxnSpPr>
          <p:nvPr/>
        </p:nvCxnSpPr>
        <p:spPr>
          <a:xfrm flipH="1" flipV="1">
            <a:off x="2249473" y="3265900"/>
            <a:ext cx="2698212" cy="534594"/>
          </a:xfrm>
          <a:prstGeom prst="curvedConnector3">
            <a:avLst>
              <a:gd name="adj1" fmla="val -37375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曲线连接符 314"/>
          <p:cNvCxnSpPr>
            <a:stCxn id="1049044" idx="2"/>
            <a:endCxn id="1048982" idx="1"/>
          </p:cNvCxnSpPr>
          <p:nvPr/>
        </p:nvCxnSpPr>
        <p:spPr>
          <a:xfrm>
            <a:off x="5723890" y="3795395"/>
            <a:ext cx="1403985" cy="1224915"/>
          </a:xfrm>
          <a:prstGeom prst="curvedConnector3">
            <a:avLst>
              <a:gd name="adj1" fmla="val 50026"/>
            </a:avLst>
          </a:prstGeom>
          <a:ln>
            <a:solidFill>
              <a:srgbClr val="17396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曲线连接符 315"/>
          <p:cNvCxnSpPr>
            <a:stCxn id="1049004" idx="2"/>
            <a:endCxn id="1048970" idx="1"/>
          </p:cNvCxnSpPr>
          <p:nvPr/>
        </p:nvCxnSpPr>
        <p:spPr>
          <a:xfrm>
            <a:off x="5066727" y="1717624"/>
            <a:ext cx="316927" cy="73007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曲线连接符 316"/>
          <p:cNvCxnSpPr>
            <a:endCxn id="1049005" idx="3"/>
          </p:cNvCxnSpPr>
          <p:nvPr/>
        </p:nvCxnSpPr>
        <p:spPr>
          <a:xfrm flipV="1">
            <a:off x="6675186" y="2351392"/>
            <a:ext cx="906403" cy="86009"/>
          </a:xfrm>
          <a:prstGeom prst="curvedConnector3">
            <a:avLst>
              <a:gd name="adj1" fmla="val 38721"/>
            </a:avLst>
          </a:prstGeom>
          <a:ln>
            <a:solidFill>
              <a:srgbClr val="17396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曲线连接符 317"/>
          <p:cNvCxnSpPr>
            <a:stCxn id="1049005" idx="2"/>
            <a:endCxn id="1049011" idx="2"/>
          </p:cNvCxnSpPr>
          <p:nvPr/>
        </p:nvCxnSpPr>
        <p:spPr>
          <a:xfrm flipH="1">
            <a:off x="2844703" y="1961449"/>
            <a:ext cx="5126824" cy="2108452"/>
          </a:xfrm>
          <a:prstGeom prst="curvedConnector3">
            <a:avLst>
              <a:gd name="adj1" fmla="val -26437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曲线连接符 318"/>
          <p:cNvCxnSpPr>
            <a:stCxn id="1049023" idx="2"/>
          </p:cNvCxnSpPr>
          <p:nvPr/>
        </p:nvCxnSpPr>
        <p:spPr>
          <a:xfrm rot="16200000" flipH="1">
            <a:off x="1353122" y="3592864"/>
            <a:ext cx="819294" cy="4423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4" name="曲线连接符 319"/>
          <p:cNvCxnSpPr>
            <a:stCxn id="1049010" idx="0"/>
            <a:endCxn id="1049023" idx="1"/>
          </p:cNvCxnSpPr>
          <p:nvPr/>
        </p:nvCxnSpPr>
        <p:spPr>
          <a:xfrm flipH="1">
            <a:off x="833701" y="2290661"/>
            <a:ext cx="1679764" cy="975239"/>
          </a:xfrm>
          <a:prstGeom prst="curvedConnector5">
            <a:avLst>
              <a:gd name="adj1" fmla="val -13609"/>
              <a:gd name="adj2" fmla="val 62891"/>
              <a:gd name="adj3" fmla="val 113609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曲线连接符 320"/>
          <p:cNvCxnSpPr>
            <a:endCxn id="1049003" idx="2"/>
          </p:cNvCxnSpPr>
          <p:nvPr/>
        </p:nvCxnSpPr>
        <p:spPr>
          <a:xfrm rot="10800000" flipV="1">
            <a:off x="7110614" y="2313545"/>
            <a:ext cx="1636443" cy="755786"/>
          </a:xfrm>
          <a:prstGeom prst="curvedConnector3">
            <a:avLst/>
          </a:prstGeom>
          <a:ln>
            <a:solidFill>
              <a:srgbClr val="17396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6" name="曲线连接符 321"/>
          <p:cNvCxnSpPr>
            <a:stCxn id="1048974" idx="1"/>
            <a:endCxn id="1049044" idx="2"/>
          </p:cNvCxnSpPr>
          <p:nvPr/>
        </p:nvCxnSpPr>
        <p:spPr>
          <a:xfrm rot="10800000" flipV="1">
            <a:off x="5727554" y="2586488"/>
            <a:ext cx="3075839" cy="1214005"/>
          </a:xfrm>
          <a:prstGeom prst="curvedConnector3">
            <a:avLst>
              <a:gd name="adj1" fmla="val 50000"/>
            </a:avLst>
          </a:prstGeom>
          <a:ln>
            <a:solidFill>
              <a:srgbClr val="17396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曲线连接符 322"/>
          <p:cNvCxnSpPr>
            <a:stCxn id="1048982" idx="3"/>
            <a:endCxn id="1049009" idx="0"/>
          </p:cNvCxnSpPr>
          <p:nvPr/>
        </p:nvCxnSpPr>
        <p:spPr>
          <a:xfrm flipV="1">
            <a:off x="9112250" y="3216275"/>
            <a:ext cx="273050" cy="1804035"/>
          </a:xfrm>
          <a:prstGeom prst="curvedConnector3">
            <a:avLst>
              <a:gd name="adj1" fmla="val 47281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8" name="曲线连接符 323"/>
          <p:cNvCxnSpPr>
            <a:stCxn id="1049011" idx="0"/>
            <a:endCxn id="1049027" idx="1"/>
          </p:cNvCxnSpPr>
          <p:nvPr/>
        </p:nvCxnSpPr>
        <p:spPr>
          <a:xfrm flipH="1">
            <a:off x="1312552" y="4069900"/>
            <a:ext cx="752281" cy="1541507"/>
          </a:xfrm>
          <a:prstGeom prst="curvedConnector5">
            <a:avLst>
              <a:gd name="adj1" fmla="val -30388"/>
              <a:gd name="adj2" fmla="val 58155"/>
              <a:gd name="adj3" fmla="val 130388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曲线连接符 324"/>
          <p:cNvCxnSpPr>
            <a:stCxn id="1049007" idx="1"/>
            <a:endCxn id="1048993" idx="1"/>
          </p:cNvCxnSpPr>
          <p:nvPr/>
        </p:nvCxnSpPr>
        <p:spPr>
          <a:xfrm>
            <a:off x="3506169" y="5382269"/>
            <a:ext cx="659979" cy="327196"/>
          </a:xfrm>
          <a:prstGeom prst="curvedConnector3">
            <a:avLst>
              <a:gd name="adj1" fmla="val 50000"/>
            </a:avLst>
          </a:prstGeom>
          <a:ln>
            <a:solidFill>
              <a:srgbClr val="17396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曲线连接符 325"/>
          <p:cNvCxnSpPr>
            <a:stCxn id="1049007" idx="0"/>
            <a:endCxn id="1049027" idx="2"/>
          </p:cNvCxnSpPr>
          <p:nvPr/>
        </p:nvCxnSpPr>
        <p:spPr>
          <a:xfrm flipH="1" flipV="1">
            <a:off x="1943494" y="5749906"/>
            <a:ext cx="1176551" cy="27377"/>
          </a:xfrm>
          <a:prstGeom prst="curvedConnector4">
            <a:avLst>
              <a:gd name="adj1" fmla="val -85714"/>
              <a:gd name="adj2" fmla="val -225932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曲线连接符 326"/>
          <p:cNvCxnSpPr>
            <a:stCxn id="1049007" idx="3"/>
          </p:cNvCxnSpPr>
          <p:nvPr/>
        </p:nvCxnSpPr>
        <p:spPr>
          <a:xfrm>
            <a:off x="3509979" y="6167218"/>
            <a:ext cx="535712" cy="5822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2" name="曲线连接符 327"/>
          <p:cNvCxnSpPr/>
          <p:nvPr/>
        </p:nvCxnSpPr>
        <p:spPr>
          <a:xfrm rot="10800000" flipV="1">
            <a:off x="5194313" y="5603151"/>
            <a:ext cx="1439189" cy="1146276"/>
          </a:xfrm>
          <a:prstGeom prst="curved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曲线连接符 328"/>
          <p:cNvCxnSpPr/>
          <p:nvPr/>
        </p:nvCxnSpPr>
        <p:spPr>
          <a:xfrm rot="10800000" flipV="1">
            <a:off x="7200064" y="6216581"/>
            <a:ext cx="525346" cy="50770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曲线连接符 329"/>
          <p:cNvCxnSpPr>
            <a:stCxn id="1049002" idx="2"/>
          </p:cNvCxnSpPr>
          <p:nvPr/>
        </p:nvCxnSpPr>
        <p:spPr>
          <a:xfrm>
            <a:off x="8128890" y="5764589"/>
            <a:ext cx="310001" cy="452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曲线连接符 330"/>
          <p:cNvCxnSpPr>
            <a:stCxn id="1049002" idx="1"/>
            <a:endCxn id="1049008" idx="0"/>
          </p:cNvCxnSpPr>
          <p:nvPr/>
        </p:nvCxnSpPr>
        <p:spPr>
          <a:xfrm>
            <a:off x="7738959" y="5374664"/>
            <a:ext cx="1839639" cy="164919"/>
          </a:xfrm>
          <a:prstGeom prst="curvedConnector5">
            <a:avLst>
              <a:gd name="adj1" fmla="val 39402"/>
              <a:gd name="adj2" fmla="val -31809"/>
              <a:gd name="adj3" fmla="val 67531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6" name="曲线连接符 331"/>
          <p:cNvCxnSpPr>
            <a:stCxn id="1049002" idx="0"/>
          </p:cNvCxnSpPr>
          <p:nvPr/>
        </p:nvCxnSpPr>
        <p:spPr>
          <a:xfrm flipH="1" flipV="1">
            <a:off x="7268051" y="5005226"/>
            <a:ext cx="80971" cy="759364"/>
          </a:xfrm>
          <a:prstGeom prst="curvedConnector4">
            <a:avLst>
              <a:gd name="adj1" fmla="val 125680"/>
              <a:gd name="adj2" fmla="val 75675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曲线连接符 332"/>
          <p:cNvCxnSpPr>
            <a:stCxn id="1049045" idx="1"/>
            <a:endCxn id="1049039" idx="3"/>
          </p:cNvCxnSpPr>
          <p:nvPr/>
        </p:nvCxnSpPr>
        <p:spPr>
          <a:xfrm flipH="1">
            <a:off x="6113773" y="4759706"/>
            <a:ext cx="496186" cy="109947"/>
          </a:xfrm>
          <a:prstGeom prst="curvedConnector5">
            <a:avLst>
              <a:gd name="adj1" fmla="val -46071"/>
              <a:gd name="adj2" fmla="val 917231"/>
              <a:gd name="adj3" fmla="val 1678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8" name="曲线连接符 333"/>
          <p:cNvCxnSpPr>
            <a:stCxn id="1049006" idx="3"/>
          </p:cNvCxnSpPr>
          <p:nvPr/>
        </p:nvCxnSpPr>
        <p:spPr>
          <a:xfrm>
            <a:off x="9208899" y="4574878"/>
            <a:ext cx="30211" cy="1641711"/>
          </a:xfrm>
          <a:prstGeom prst="curvedConnector3">
            <a:avLst>
              <a:gd name="adj1" fmla="val 204738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9" name="曲线连接符 334"/>
          <p:cNvCxnSpPr>
            <a:endCxn id="1048989" idx="2"/>
          </p:cNvCxnSpPr>
          <p:nvPr/>
        </p:nvCxnSpPr>
        <p:spPr>
          <a:xfrm>
            <a:off x="9653823" y="4177484"/>
            <a:ext cx="748706" cy="516158"/>
          </a:xfrm>
          <a:prstGeom prst="curvedConnector4">
            <a:avLst>
              <a:gd name="adj1" fmla="val 317"/>
              <a:gd name="adj2" fmla="val 144289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0" name="曲线连接符 335"/>
          <p:cNvCxnSpPr>
            <a:stCxn id="1049006" idx="1"/>
            <a:endCxn id="1048978" idx="2"/>
          </p:cNvCxnSpPr>
          <p:nvPr/>
        </p:nvCxnSpPr>
        <p:spPr>
          <a:xfrm flipH="1" flipV="1">
            <a:off x="8082833" y="3500011"/>
            <a:ext cx="1122256" cy="289918"/>
          </a:xfrm>
          <a:prstGeom prst="curvedConnector4">
            <a:avLst>
              <a:gd name="adj1" fmla="val -20370"/>
              <a:gd name="adj2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1" name="曲线连接符 336"/>
          <p:cNvCxnSpPr>
            <a:stCxn id="1049001" idx="1"/>
            <a:endCxn id="1049008" idx="2"/>
          </p:cNvCxnSpPr>
          <p:nvPr/>
        </p:nvCxnSpPr>
        <p:spPr>
          <a:xfrm rot="10800000">
            <a:off x="10358463" y="5539575"/>
            <a:ext cx="282167" cy="29376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2" name="曲线连接符 337"/>
          <p:cNvCxnSpPr>
            <a:stCxn id="1049019" idx="2"/>
            <a:endCxn id="1049006" idx="2"/>
          </p:cNvCxnSpPr>
          <p:nvPr/>
        </p:nvCxnSpPr>
        <p:spPr>
          <a:xfrm rot="5400000">
            <a:off x="9115058" y="2845610"/>
            <a:ext cx="1823110" cy="855557"/>
          </a:xfrm>
          <a:prstGeom prst="curved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3" name="曲线连接符 338"/>
          <p:cNvCxnSpPr>
            <a:stCxn id="1049031" idx="2"/>
            <a:endCxn id="1049003" idx="1"/>
          </p:cNvCxnSpPr>
          <p:nvPr/>
        </p:nvCxnSpPr>
        <p:spPr>
          <a:xfrm rot="5400000">
            <a:off x="7133976" y="1266727"/>
            <a:ext cx="999373" cy="1825965"/>
          </a:xfrm>
          <a:prstGeom prst="curved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4" name="曲线连接符 339"/>
          <p:cNvCxnSpPr>
            <a:stCxn id="1049035" idx="3"/>
            <a:endCxn id="1048970" idx="3"/>
          </p:cNvCxnSpPr>
          <p:nvPr/>
        </p:nvCxnSpPr>
        <p:spPr>
          <a:xfrm flipH="1">
            <a:off x="6685613" y="1518297"/>
            <a:ext cx="408786" cy="929405"/>
          </a:xfrm>
          <a:prstGeom prst="curvedConnector3">
            <a:avLst>
              <a:gd name="adj1" fmla="val -5592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5" name="曲线连接符 340"/>
          <p:cNvCxnSpPr>
            <a:stCxn id="1049015" idx="3"/>
            <a:endCxn id="1049004" idx="0"/>
          </p:cNvCxnSpPr>
          <p:nvPr/>
        </p:nvCxnSpPr>
        <p:spPr>
          <a:xfrm>
            <a:off x="4015985" y="1580587"/>
            <a:ext cx="274683" cy="142117"/>
          </a:xfrm>
          <a:prstGeom prst="curvedConnector5">
            <a:avLst>
              <a:gd name="adj1" fmla="val 50000"/>
              <a:gd name="adj2" fmla="val -335229"/>
              <a:gd name="adj3" fmla="val 18322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6" name="曲线连接符 341"/>
          <p:cNvCxnSpPr>
            <a:stCxn id="1048966" idx="1"/>
            <a:endCxn id="1049004" idx="0"/>
          </p:cNvCxnSpPr>
          <p:nvPr/>
        </p:nvCxnSpPr>
        <p:spPr>
          <a:xfrm rot="10800000" flipH="1">
            <a:off x="3314624" y="1717625"/>
            <a:ext cx="972233" cy="1454957"/>
          </a:xfrm>
          <a:prstGeom prst="curvedConnector5">
            <a:avLst>
              <a:gd name="adj1" fmla="val -23513"/>
              <a:gd name="adj2" fmla="val 42417"/>
              <a:gd name="adj3" fmla="val 12351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7" name="曲线连接符 342"/>
          <p:cNvCxnSpPr>
            <a:endCxn id="1048974" idx="3"/>
          </p:cNvCxnSpPr>
          <p:nvPr/>
        </p:nvCxnSpPr>
        <p:spPr>
          <a:xfrm rot="16200000" flipV="1">
            <a:off x="9596134" y="2593967"/>
            <a:ext cx="580048" cy="565091"/>
          </a:xfrm>
          <a:prstGeom prst="curved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8" name="曲线连接符 343"/>
          <p:cNvCxnSpPr>
            <a:stCxn id="1049009" idx="3"/>
            <a:endCxn id="1049043" idx="1"/>
          </p:cNvCxnSpPr>
          <p:nvPr/>
        </p:nvCxnSpPr>
        <p:spPr>
          <a:xfrm flipV="1">
            <a:off x="9778767" y="3510765"/>
            <a:ext cx="734240" cy="100548"/>
          </a:xfrm>
          <a:prstGeom prst="curvedConnector3">
            <a:avLst>
              <a:gd name="adj1" fmla="val 50000"/>
            </a:avLst>
          </a:prstGeom>
          <a:ln>
            <a:solidFill>
              <a:srgbClr val="17396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9" name="曲线连接符 344"/>
          <p:cNvCxnSpPr>
            <a:stCxn id="1049009" idx="1"/>
            <a:endCxn id="1049031" idx="3"/>
          </p:cNvCxnSpPr>
          <p:nvPr/>
        </p:nvCxnSpPr>
        <p:spPr>
          <a:xfrm flipH="1" flipV="1">
            <a:off x="9254530" y="1541524"/>
            <a:ext cx="524237" cy="1289920"/>
          </a:xfrm>
          <a:prstGeom prst="curvedConnector3">
            <a:avLst>
              <a:gd name="adj1" fmla="val -117987"/>
            </a:avLst>
          </a:prstGeom>
          <a:ln w="31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0" name="曲线连接符 345"/>
          <p:cNvCxnSpPr>
            <a:stCxn id="1049035" idx="2"/>
            <a:endCxn id="1049003" idx="1"/>
          </p:cNvCxnSpPr>
          <p:nvPr/>
        </p:nvCxnSpPr>
        <p:spPr>
          <a:xfrm rot="16200000" flipH="1">
            <a:off x="6046741" y="2005458"/>
            <a:ext cx="1017520" cy="330356"/>
          </a:xfrm>
          <a:prstGeom prst="curvedConnector4">
            <a:avLst>
              <a:gd name="adj1" fmla="val 50000"/>
              <a:gd name="adj2" fmla="val 28723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1" name="曲线连接符 346"/>
          <p:cNvCxnSpPr>
            <a:stCxn id="1048997" idx="2"/>
            <a:endCxn id="1049007" idx="1"/>
          </p:cNvCxnSpPr>
          <p:nvPr/>
        </p:nvCxnSpPr>
        <p:spPr>
          <a:xfrm rot="5400000">
            <a:off x="3206667" y="4939829"/>
            <a:ext cx="741942" cy="142938"/>
          </a:xfrm>
          <a:prstGeom prst="curvedConnector4">
            <a:avLst>
              <a:gd name="adj1" fmla="val 50000"/>
              <a:gd name="adj2" fmla="val -724700"/>
            </a:avLst>
          </a:prstGeom>
          <a:ln>
            <a:solidFill>
              <a:srgbClr val="17396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2" name="曲线连接符 347"/>
          <p:cNvCxnSpPr>
            <a:stCxn id="1048997" idx="3"/>
            <a:endCxn id="1049044" idx="0"/>
          </p:cNvCxnSpPr>
          <p:nvPr/>
        </p:nvCxnSpPr>
        <p:spPr>
          <a:xfrm flipV="1">
            <a:off x="4456379" y="3795414"/>
            <a:ext cx="487496" cy="675636"/>
          </a:xfrm>
          <a:prstGeom prst="curvedConnector3">
            <a:avLst>
              <a:gd name="adj1" fmla="val 306867"/>
            </a:avLst>
          </a:prstGeom>
          <a:ln>
            <a:solidFill>
              <a:srgbClr val="17396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251" name="图片 34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8548" y="3278041"/>
            <a:ext cx="1803761" cy="610503"/>
          </a:xfrm>
          <a:prstGeom prst="rect">
            <a:avLst/>
          </a:prstGeom>
        </p:spPr>
      </p:pic>
      <p:grpSp>
        <p:nvGrpSpPr>
          <p:cNvPr id="184" name="组合 104"/>
          <p:cNvGrpSpPr/>
          <p:nvPr/>
        </p:nvGrpSpPr>
        <p:grpSpPr bwMode="auto">
          <a:xfrm>
            <a:off x="10741193" y="2803642"/>
            <a:ext cx="396000" cy="511100"/>
            <a:chOff x="0" y="58905"/>
            <a:chExt cx="928397" cy="1316982"/>
          </a:xfrm>
          <a:solidFill>
            <a:srgbClr val="EF535E"/>
          </a:solidFill>
        </p:grpSpPr>
        <p:sp>
          <p:nvSpPr>
            <p:cNvPr id="1049040" name="Freeform 18"/>
            <p:cNvSpPr>
              <a:spLocks noChangeArrowheads="1"/>
            </p:cNvSpPr>
            <p:nvPr/>
          </p:nvSpPr>
          <p:spPr bwMode="auto">
            <a:xfrm>
              <a:off x="192605" y="108941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41" name="Freeform 19"/>
            <p:cNvSpPr>
              <a:spLocks noChangeArrowheads="1"/>
            </p:cNvSpPr>
            <p:nvPr/>
          </p:nvSpPr>
          <p:spPr bwMode="auto">
            <a:xfrm>
              <a:off x="0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42" name="Freeform 20"/>
            <p:cNvSpPr>
              <a:spLocks noChangeArrowheads="1"/>
            </p:cNvSpPr>
            <p:nvPr/>
          </p:nvSpPr>
          <p:spPr bwMode="auto">
            <a:xfrm>
              <a:off x="290717" y="58905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9043" name="矩形 355"/>
          <p:cNvSpPr/>
          <p:nvPr/>
        </p:nvSpPr>
        <p:spPr>
          <a:xfrm>
            <a:off x="10509197" y="3367185"/>
            <a:ext cx="954107" cy="27699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律师事务所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44" name="任意多边形 179"/>
          <p:cNvSpPr/>
          <p:nvPr/>
        </p:nvSpPr>
        <p:spPr>
          <a:xfrm>
            <a:off x="4943875" y="3405480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信息披露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45" name="任意多边形 180"/>
          <p:cNvSpPr/>
          <p:nvPr/>
        </p:nvSpPr>
        <p:spPr>
          <a:xfrm>
            <a:off x="6216215" y="4754626"/>
            <a:ext cx="779868" cy="779868"/>
          </a:xfrm>
          <a:custGeom>
            <a:avLst/>
            <a:gdLst>
              <a:gd name="connsiteX0" fmla="*/ 0 w 1255987"/>
              <a:gd name="connsiteY0" fmla="*/ 627994 h 1255987"/>
              <a:gd name="connsiteX1" fmla="*/ 627994 w 1255987"/>
              <a:gd name="connsiteY1" fmla="*/ 0 h 1255987"/>
              <a:gd name="connsiteX2" fmla="*/ 1255988 w 1255987"/>
              <a:gd name="connsiteY2" fmla="*/ 627994 h 1255987"/>
              <a:gd name="connsiteX3" fmla="*/ 627994 w 1255987"/>
              <a:gd name="connsiteY3" fmla="*/ 1255988 h 1255987"/>
              <a:gd name="connsiteX4" fmla="*/ 0 w 1255987"/>
              <a:gd name="connsiteY4" fmla="*/ 627994 h 125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5987" h="1255987">
                <a:moveTo>
                  <a:pt x="0" y="627994"/>
                </a:moveTo>
                <a:cubicBezTo>
                  <a:pt x="0" y="281162"/>
                  <a:pt x="281162" y="0"/>
                  <a:pt x="627994" y="0"/>
                </a:cubicBezTo>
                <a:cubicBezTo>
                  <a:pt x="974826" y="0"/>
                  <a:pt x="1255988" y="281162"/>
                  <a:pt x="1255988" y="627994"/>
                </a:cubicBezTo>
                <a:cubicBezTo>
                  <a:pt x="1255988" y="974826"/>
                  <a:pt x="974826" y="1255988"/>
                  <a:pt x="627994" y="1255988"/>
                </a:cubicBezTo>
                <a:cubicBezTo>
                  <a:pt x="281162" y="1255988"/>
                  <a:pt x="0" y="974826"/>
                  <a:pt x="0" y="62799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201715" tIns="201715" rIns="201715" bIns="201715" numCol="1" spcCol="1270" anchor="ctr" anchorCtr="0">
            <a:noAutofit/>
          </a:bodyPr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股东分析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5" name="组合 104"/>
          <p:cNvGrpSpPr/>
          <p:nvPr/>
        </p:nvGrpSpPr>
        <p:grpSpPr bwMode="auto">
          <a:xfrm>
            <a:off x="4308291" y="3370140"/>
            <a:ext cx="396001" cy="533960"/>
            <a:chOff x="89325" y="0"/>
            <a:chExt cx="928397" cy="137588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49046" name="Freeform 18"/>
            <p:cNvSpPr>
              <a:spLocks noChangeArrowheads="1"/>
            </p:cNvSpPr>
            <p:nvPr/>
          </p:nvSpPr>
          <p:spPr bwMode="auto">
            <a:xfrm>
              <a:off x="299792" y="50035"/>
              <a:ext cx="510192" cy="421130"/>
            </a:xfrm>
            <a:custGeom>
              <a:avLst/>
              <a:gdLst>
                <a:gd name="T0" fmla="*/ 644034945 w 198"/>
                <a:gd name="T1" fmla="*/ 12129037 h 171"/>
                <a:gd name="T2" fmla="*/ 1141997797 w 198"/>
                <a:gd name="T3" fmla="*/ 175889501 h 171"/>
                <a:gd name="T4" fmla="*/ 1201754679 w 198"/>
                <a:gd name="T5" fmla="*/ 733881825 h 171"/>
                <a:gd name="T6" fmla="*/ 1088881141 w 198"/>
                <a:gd name="T7" fmla="*/ 1018942506 h 171"/>
                <a:gd name="T8" fmla="*/ 1042404711 w 198"/>
                <a:gd name="T9" fmla="*/ 727816075 h 171"/>
                <a:gd name="T10" fmla="*/ 942811625 w 198"/>
                <a:gd name="T11" fmla="*/ 394234323 h 171"/>
                <a:gd name="T12" fmla="*/ 637394719 w 198"/>
                <a:gd name="T13" fmla="*/ 345713252 h 171"/>
                <a:gd name="T14" fmla="*/ 252302828 w 198"/>
                <a:gd name="T15" fmla="*/ 400297610 h 171"/>
                <a:gd name="T16" fmla="*/ 172627844 w 198"/>
                <a:gd name="T17" fmla="*/ 727816075 h 171"/>
                <a:gd name="T18" fmla="*/ 139429289 w 198"/>
                <a:gd name="T19" fmla="*/ 952226648 h 171"/>
                <a:gd name="T20" fmla="*/ 86312633 w 198"/>
                <a:gd name="T21" fmla="*/ 564058074 h 171"/>
                <a:gd name="T22" fmla="*/ 644034945 w 198"/>
                <a:gd name="T23" fmla="*/ 1212903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71">
                  <a:moveTo>
                    <a:pt x="97" y="2"/>
                  </a:moveTo>
                  <a:cubicBezTo>
                    <a:pt x="97" y="2"/>
                    <a:pt x="146" y="0"/>
                    <a:pt x="172" y="29"/>
                  </a:cubicBezTo>
                  <a:cubicBezTo>
                    <a:pt x="198" y="58"/>
                    <a:pt x="187" y="96"/>
                    <a:pt x="181" y="121"/>
                  </a:cubicBezTo>
                  <a:cubicBezTo>
                    <a:pt x="181" y="121"/>
                    <a:pt x="164" y="166"/>
                    <a:pt x="164" y="168"/>
                  </a:cubicBezTo>
                  <a:cubicBezTo>
                    <a:pt x="163" y="171"/>
                    <a:pt x="162" y="132"/>
                    <a:pt x="157" y="120"/>
                  </a:cubicBezTo>
                  <a:cubicBezTo>
                    <a:pt x="152" y="109"/>
                    <a:pt x="160" y="77"/>
                    <a:pt x="142" y="65"/>
                  </a:cubicBezTo>
                  <a:cubicBezTo>
                    <a:pt x="123" y="52"/>
                    <a:pt x="96" y="57"/>
                    <a:pt x="96" y="57"/>
                  </a:cubicBezTo>
                  <a:cubicBezTo>
                    <a:pt x="96" y="57"/>
                    <a:pt x="57" y="45"/>
                    <a:pt x="38" y="66"/>
                  </a:cubicBezTo>
                  <a:cubicBezTo>
                    <a:pt x="19" y="87"/>
                    <a:pt x="29" y="104"/>
                    <a:pt x="26" y="120"/>
                  </a:cubicBezTo>
                  <a:cubicBezTo>
                    <a:pt x="23" y="136"/>
                    <a:pt x="21" y="157"/>
                    <a:pt x="21" y="157"/>
                  </a:cubicBezTo>
                  <a:cubicBezTo>
                    <a:pt x="21" y="157"/>
                    <a:pt x="14" y="111"/>
                    <a:pt x="13" y="93"/>
                  </a:cubicBezTo>
                  <a:cubicBezTo>
                    <a:pt x="12" y="75"/>
                    <a:pt x="0" y="4"/>
                    <a:pt x="97" y="2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47" name="Freeform 19"/>
            <p:cNvSpPr>
              <a:spLocks noChangeArrowheads="1"/>
            </p:cNvSpPr>
            <p:nvPr/>
          </p:nvSpPr>
          <p:spPr bwMode="auto">
            <a:xfrm>
              <a:off x="89325" y="633780"/>
              <a:ext cx="928397" cy="742107"/>
            </a:xfrm>
            <a:custGeom>
              <a:avLst/>
              <a:gdLst>
                <a:gd name="T0" fmla="*/ 1031896242 w 458"/>
                <a:gd name="T1" fmla="*/ 66867022 h 345"/>
                <a:gd name="T2" fmla="*/ 1418024576 w 458"/>
                <a:gd name="T3" fmla="*/ 431589509 h 345"/>
                <a:gd name="T4" fmla="*/ 1857413236 w 458"/>
                <a:gd name="T5" fmla="*/ 0 h 345"/>
                <a:gd name="T6" fmla="*/ 1937301145 w 458"/>
                <a:gd name="T7" fmla="*/ 42552190 h 345"/>
                <a:gd name="T8" fmla="*/ 2147483646 w 458"/>
                <a:gd name="T9" fmla="*/ 310015347 h 345"/>
                <a:gd name="T10" fmla="*/ 2147483646 w 458"/>
                <a:gd name="T11" fmla="*/ 1513602019 h 345"/>
                <a:gd name="T12" fmla="*/ 2147483646 w 458"/>
                <a:gd name="T13" fmla="*/ 2097160464 h 345"/>
                <a:gd name="T14" fmla="*/ 0 w 458"/>
                <a:gd name="T15" fmla="*/ 2097160464 h 345"/>
                <a:gd name="T16" fmla="*/ 133148235 w 458"/>
                <a:gd name="T17" fmla="*/ 729447439 h 345"/>
                <a:gd name="T18" fmla="*/ 499303302 w 458"/>
                <a:gd name="T19" fmla="*/ 291777990 h 345"/>
                <a:gd name="T20" fmla="*/ 1031896242 w 458"/>
                <a:gd name="T21" fmla="*/ 66867022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8" h="345">
                  <a:moveTo>
                    <a:pt x="155" y="11"/>
                  </a:moveTo>
                  <a:cubicBezTo>
                    <a:pt x="155" y="11"/>
                    <a:pt x="199" y="68"/>
                    <a:pt x="213" y="71"/>
                  </a:cubicBezTo>
                  <a:cubicBezTo>
                    <a:pt x="221" y="73"/>
                    <a:pt x="279" y="0"/>
                    <a:pt x="279" y="0"/>
                  </a:cubicBezTo>
                  <a:cubicBezTo>
                    <a:pt x="279" y="0"/>
                    <a:pt x="287" y="0"/>
                    <a:pt x="291" y="7"/>
                  </a:cubicBezTo>
                  <a:cubicBezTo>
                    <a:pt x="291" y="7"/>
                    <a:pt x="383" y="27"/>
                    <a:pt x="398" y="51"/>
                  </a:cubicBezTo>
                  <a:cubicBezTo>
                    <a:pt x="414" y="74"/>
                    <a:pt x="435" y="172"/>
                    <a:pt x="447" y="249"/>
                  </a:cubicBezTo>
                  <a:cubicBezTo>
                    <a:pt x="458" y="326"/>
                    <a:pt x="452" y="345"/>
                    <a:pt x="452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9" y="136"/>
                    <a:pt x="20" y="120"/>
                  </a:cubicBezTo>
                  <a:cubicBezTo>
                    <a:pt x="22" y="103"/>
                    <a:pt x="27" y="64"/>
                    <a:pt x="75" y="48"/>
                  </a:cubicBezTo>
                  <a:cubicBezTo>
                    <a:pt x="123" y="31"/>
                    <a:pt x="144" y="25"/>
                    <a:pt x="155" y="11"/>
                  </a:cubicBezTo>
                  <a:close/>
                </a:path>
              </a:pathLst>
            </a:custGeom>
            <a:noFill/>
            <a:ln w="28575">
              <a:solidFill>
                <a:srgbClr val="21518B"/>
              </a:solidFill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048" name="Freeform 20"/>
            <p:cNvSpPr>
              <a:spLocks noChangeArrowheads="1"/>
            </p:cNvSpPr>
            <p:nvPr/>
          </p:nvSpPr>
          <p:spPr bwMode="auto">
            <a:xfrm>
              <a:off x="397906" y="0"/>
              <a:ext cx="353211" cy="142809"/>
            </a:xfrm>
            <a:custGeom>
              <a:avLst/>
              <a:gdLst>
                <a:gd name="T0" fmla="*/ 13293109 w 137"/>
                <a:gd name="T1" fmla="*/ 218251548 h 58"/>
                <a:gd name="T2" fmla="*/ 245940561 w 137"/>
                <a:gd name="T3" fmla="*/ 115187770 h 58"/>
                <a:gd name="T4" fmla="*/ 425410422 w 137"/>
                <a:gd name="T5" fmla="*/ 0 h 58"/>
                <a:gd name="T6" fmla="*/ 584938041 w 137"/>
                <a:gd name="T7" fmla="*/ 115187770 h 58"/>
                <a:gd name="T8" fmla="*/ 877407062 w 137"/>
                <a:gd name="T9" fmla="*/ 291002884 h 58"/>
                <a:gd name="T10" fmla="*/ 518467341 w 137"/>
                <a:gd name="T11" fmla="*/ 327377321 h 58"/>
                <a:gd name="T12" fmla="*/ 13293109 w 137"/>
                <a:gd name="T13" fmla="*/ 218251548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" h="58">
                  <a:moveTo>
                    <a:pt x="2" y="36"/>
                  </a:moveTo>
                  <a:cubicBezTo>
                    <a:pt x="2" y="36"/>
                    <a:pt x="19" y="25"/>
                    <a:pt x="37" y="19"/>
                  </a:cubicBezTo>
                  <a:cubicBezTo>
                    <a:pt x="55" y="13"/>
                    <a:pt x="64" y="0"/>
                    <a:pt x="64" y="0"/>
                  </a:cubicBezTo>
                  <a:cubicBezTo>
                    <a:pt x="64" y="0"/>
                    <a:pt x="65" y="8"/>
                    <a:pt x="88" y="19"/>
                  </a:cubicBezTo>
                  <a:cubicBezTo>
                    <a:pt x="112" y="31"/>
                    <a:pt x="127" y="38"/>
                    <a:pt x="132" y="48"/>
                  </a:cubicBezTo>
                  <a:cubicBezTo>
                    <a:pt x="137" y="58"/>
                    <a:pt x="78" y="54"/>
                    <a:pt x="78" y="54"/>
                  </a:cubicBezTo>
                  <a:cubicBezTo>
                    <a:pt x="78" y="5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21518B"/>
            </a:solidFill>
            <a:ln w="9525">
              <a:noFill/>
              <a:round/>
            </a:ln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9049" name="矩形 365"/>
          <p:cNvSpPr/>
          <p:nvPr/>
        </p:nvSpPr>
        <p:spPr>
          <a:xfrm>
            <a:off x="3957806" y="3942167"/>
            <a:ext cx="1046480" cy="35814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科创板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457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50" name="矩形 160"/>
          <p:cNvSpPr/>
          <p:nvPr/>
        </p:nvSpPr>
        <p:spPr>
          <a:xfrm>
            <a:off x="-1" y="388898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86" name="组合 203"/>
          <p:cNvGrpSpPr/>
          <p:nvPr/>
        </p:nvGrpSpPr>
        <p:grpSpPr>
          <a:xfrm>
            <a:off x="8003401" y="5877445"/>
            <a:ext cx="1668780" cy="943299"/>
            <a:chOff x="773099" y="4889946"/>
            <a:chExt cx="1668780" cy="943299"/>
          </a:xfrm>
          <a:solidFill>
            <a:srgbClr val="EF535E"/>
          </a:solidFill>
        </p:grpSpPr>
        <p:grpSp>
          <p:nvGrpSpPr>
            <p:cNvPr id="187" name="组合 104"/>
            <p:cNvGrpSpPr/>
            <p:nvPr/>
          </p:nvGrpSpPr>
          <p:grpSpPr bwMode="auto">
            <a:xfrm>
              <a:off x="1438964" y="4889946"/>
              <a:ext cx="396000" cy="499670"/>
              <a:chOff x="0" y="88358"/>
              <a:chExt cx="928397" cy="1287529"/>
            </a:xfrm>
            <a:grpFill/>
          </p:grpSpPr>
          <p:sp>
            <p:nvSpPr>
              <p:cNvPr id="1049051" name="Freeform 18"/>
              <p:cNvSpPr>
                <a:spLocks noChangeArrowheads="1"/>
              </p:cNvSpPr>
              <p:nvPr/>
            </p:nvSpPr>
            <p:spPr bwMode="auto">
              <a:xfrm>
                <a:off x="180695" y="115485"/>
                <a:ext cx="510192" cy="421130"/>
              </a:xfrm>
              <a:custGeom>
                <a:avLst/>
                <a:gdLst>
                  <a:gd name="T0" fmla="*/ 644034945 w 198"/>
                  <a:gd name="T1" fmla="*/ 12129037 h 171"/>
                  <a:gd name="T2" fmla="*/ 1141997797 w 198"/>
                  <a:gd name="T3" fmla="*/ 175889501 h 171"/>
                  <a:gd name="T4" fmla="*/ 1201754679 w 198"/>
                  <a:gd name="T5" fmla="*/ 733881825 h 171"/>
                  <a:gd name="T6" fmla="*/ 1088881141 w 198"/>
                  <a:gd name="T7" fmla="*/ 1018942506 h 171"/>
                  <a:gd name="T8" fmla="*/ 1042404711 w 198"/>
                  <a:gd name="T9" fmla="*/ 727816075 h 171"/>
                  <a:gd name="T10" fmla="*/ 942811625 w 198"/>
                  <a:gd name="T11" fmla="*/ 394234323 h 171"/>
                  <a:gd name="T12" fmla="*/ 637394719 w 198"/>
                  <a:gd name="T13" fmla="*/ 345713252 h 171"/>
                  <a:gd name="T14" fmla="*/ 252302828 w 198"/>
                  <a:gd name="T15" fmla="*/ 400297610 h 171"/>
                  <a:gd name="T16" fmla="*/ 172627844 w 198"/>
                  <a:gd name="T17" fmla="*/ 727816075 h 171"/>
                  <a:gd name="T18" fmla="*/ 139429289 w 198"/>
                  <a:gd name="T19" fmla="*/ 952226648 h 171"/>
                  <a:gd name="T20" fmla="*/ 86312633 w 198"/>
                  <a:gd name="T21" fmla="*/ 564058074 h 171"/>
                  <a:gd name="T22" fmla="*/ 644034945 w 198"/>
                  <a:gd name="T23" fmla="*/ 12129037 h 1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8" h="171">
                    <a:moveTo>
                      <a:pt x="97" y="2"/>
                    </a:moveTo>
                    <a:cubicBezTo>
                      <a:pt x="97" y="2"/>
                      <a:pt x="146" y="0"/>
                      <a:pt x="172" y="29"/>
                    </a:cubicBezTo>
                    <a:cubicBezTo>
                      <a:pt x="198" y="58"/>
                      <a:pt x="187" y="96"/>
                      <a:pt x="181" y="121"/>
                    </a:cubicBezTo>
                    <a:cubicBezTo>
                      <a:pt x="181" y="121"/>
                      <a:pt x="164" y="166"/>
                      <a:pt x="164" y="168"/>
                    </a:cubicBezTo>
                    <a:cubicBezTo>
                      <a:pt x="163" y="171"/>
                      <a:pt x="162" y="132"/>
                      <a:pt x="157" y="120"/>
                    </a:cubicBezTo>
                    <a:cubicBezTo>
                      <a:pt x="152" y="109"/>
                      <a:pt x="160" y="77"/>
                      <a:pt x="142" y="65"/>
                    </a:cubicBezTo>
                    <a:cubicBezTo>
                      <a:pt x="123" y="52"/>
                      <a:pt x="96" y="57"/>
                      <a:pt x="96" y="57"/>
                    </a:cubicBezTo>
                    <a:cubicBezTo>
                      <a:pt x="96" y="57"/>
                      <a:pt x="57" y="45"/>
                      <a:pt x="38" y="66"/>
                    </a:cubicBezTo>
                    <a:cubicBezTo>
                      <a:pt x="19" y="87"/>
                      <a:pt x="29" y="104"/>
                      <a:pt x="26" y="120"/>
                    </a:cubicBezTo>
                    <a:cubicBezTo>
                      <a:pt x="23" y="136"/>
                      <a:pt x="21" y="157"/>
                      <a:pt x="21" y="157"/>
                    </a:cubicBezTo>
                    <a:cubicBezTo>
                      <a:pt x="21" y="157"/>
                      <a:pt x="14" y="111"/>
                      <a:pt x="13" y="93"/>
                    </a:cubicBezTo>
                    <a:cubicBezTo>
                      <a:pt x="12" y="75"/>
                      <a:pt x="0" y="4"/>
                      <a:pt x="97" y="2"/>
                    </a:cubicBezTo>
                    <a:close/>
                  </a:path>
                </a:pathLst>
              </a:custGeom>
              <a:solidFill>
                <a:srgbClr val="21518B"/>
              </a:solidFill>
              <a:ln w="9525">
                <a:noFill/>
                <a:round/>
              </a:ln>
            </p:spPr>
            <p:txBody>
              <a:bodyPr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9052" name="Freeform 19"/>
              <p:cNvSpPr>
                <a:spLocks noChangeArrowheads="1"/>
              </p:cNvSpPr>
              <p:nvPr/>
            </p:nvSpPr>
            <p:spPr bwMode="auto">
              <a:xfrm>
                <a:off x="0" y="633780"/>
                <a:ext cx="928397" cy="742107"/>
              </a:xfrm>
              <a:custGeom>
                <a:avLst/>
                <a:gdLst>
                  <a:gd name="T0" fmla="*/ 1031896242 w 458"/>
                  <a:gd name="T1" fmla="*/ 66867022 h 345"/>
                  <a:gd name="T2" fmla="*/ 1418024576 w 458"/>
                  <a:gd name="T3" fmla="*/ 431589509 h 345"/>
                  <a:gd name="T4" fmla="*/ 1857413236 w 458"/>
                  <a:gd name="T5" fmla="*/ 0 h 345"/>
                  <a:gd name="T6" fmla="*/ 1937301145 w 458"/>
                  <a:gd name="T7" fmla="*/ 42552190 h 345"/>
                  <a:gd name="T8" fmla="*/ 2147483646 w 458"/>
                  <a:gd name="T9" fmla="*/ 310015347 h 345"/>
                  <a:gd name="T10" fmla="*/ 2147483646 w 458"/>
                  <a:gd name="T11" fmla="*/ 1513602019 h 345"/>
                  <a:gd name="T12" fmla="*/ 2147483646 w 458"/>
                  <a:gd name="T13" fmla="*/ 2097160464 h 345"/>
                  <a:gd name="T14" fmla="*/ 0 w 458"/>
                  <a:gd name="T15" fmla="*/ 2097160464 h 345"/>
                  <a:gd name="T16" fmla="*/ 133148235 w 458"/>
                  <a:gd name="T17" fmla="*/ 729447439 h 345"/>
                  <a:gd name="T18" fmla="*/ 499303302 w 458"/>
                  <a:gd name="T19" fmla="*/ 291777990 h 345"/>
                  <a:gd name="T20" fmla="*/ 1031896242 w 458"/>
                  <a:gd name="T21" fmla="*/ 66867022 h 3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58" h="345">
                    <a:moveTo>
                      <a:pt x="155" y="11"/>
                    </a:moveTo>
                    <a:cubicBezTo>
                      <a:pt x="155" y="11"/>
                      <a:pt x="199" y="68"/>
                      <a:pt x="213" y="71"/>
                    </a:cubicBezTo>
                    <a:cubicBezTo>
                      <a:pt x="221" y="73"/>
                      <a:pt x="279" y="0"/>
                      <a:pt x="279" y="0"/>
                    </a:cubicBezTo>
                    <a:cubicBezTo>
                      <a:pt x="279" y="0"/>
                      <a:pt x="287" y="0"/>
                      <a:pt x="291" y="7"/>
                    </a:cubicBezTo>
                    <a:cubicBezTo>
                      <a:pt x="291" y="7"/>
                      <a:pt x="383" y="27"/>
                      <a:pt x="398" y="51"/>
                    </a:cubicBezTo>
                    <a:cubicBezTo>
                      <a:pt x="414" y="74"/>
                      <a:pt x="435" y="172"/>
                      <a:pt x="447" y="249"/>
                    </a:cubicBezTo>
                    <a:cubicBezTo>
                      <a:pt x="458" y="326"/>
                      <a:pt x="452" y="345"/>
                      <a:pt x="452" y="345"/>
                    </a:cubicBezTo>
                    <a:cubicBezTo>
                      <a:pt x="0" y="345"/>
                      <a:pt x="0" y="345"/>
                      <a:pt x="0" y="345"/>
                    </a:cubicBezTo>
                    <a:cubicBezTo>
                      <a:pt x="0" y="345"/>
                      <a:pt x="19" y="136"/>
                      <a:pt x="20" y="120"/>
                    </a:cubicBezTo>
                    <a:cubicBezTo>
                      <a:pt x="22" y="103"/>
                      <a:pt x="27" y="64"/>
                      <a:pt x="75" y="48"/>
                    </a:cubicBezTo>
                    <a:cubicBezTo>
                      <a:pt x="123" y="31"/>
                      <a:pt x="144" y="25"/>
                      <a:pt x="155" y="11"/>
                    </a:cubicBezTo>
                    <a:close/>
                  </a:path>
                </a:pathLst>
              </a:custGeom>
              <a:noFill/>
              <a:ln w="28575">
                <a:solidFill>
                  <a:srgbClr val="21518B"/>
                </a:solidFill>
                <a:round/>
              </a:ln>
            </p:spPr>
            <p:txBody>
              <a:bodyPr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49053" name="Freeform 20"/>
              <p:cNvSpPr>
                <a:spLocks noChangeArrowheads="1"/>
              </p:cNvSpPr>
              <p:nvPr/>
            </p:nvSpPr>
            <p:spPr bwMode="auto">
              <a:xfrm>
                <a:off x="290717" y="88358"/>
                <a:ext cx="353211" cy="142809"/>
              </a:xfrm>
              <a:custGeom>
                <a:avLst/>
                <a:gdLst>
                  <a:gd name="T0" fmla="*/ 13293109 w 137"/>
                  <a:gd name="T1" fmla="*/ 218251548 h 58"/>
                  <a:gd name="T2" fmla="*/ 245940561 w 137"/>
                  <a:gd name="T3" fmla="*/ 115187770 h 58"/>
                  <a:gd name="T4" fmla="*/ 425410422 w 137"/>
                  <a:gd name="T5" fmla="*/ 0 h 58"/>
                  <a:gd name="T6" fmla="*/ 584938041 w 137"/>
                  <a:gd name="T7" fmla="*/ 115187770 h 58"/>
                  <a:gd name="T8" fmla="*/ 877407062 w 137"/>
                  <a:gd name="T9" fmla="*/ 291002884 h 58"/>
                  <a:gd name="T10" fmla="*/ 518467341 w 137"/>
                  <a:gd name="T11" fmla="*/ 327377321 h 58"/>
                  <a:gd name="T12" fmla="*/ 13293109 w 137"/>
                  <a:gd name="T13" fmla="*/ 218251548 h 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7" h="58">
                    <a:moveTo>
                      <a:pt x="2" y="36"/>
                    </a:moveTo>
                    <a:cubicBezTo>
                      <a:pt x="2" y="36"/>
                      <a:pt x="19" y="25"/>
                      <a:pt x="37" y="19"/>
                    </a:cubicBezTo>
                    <a:cubicBezTo>
                      <a:pt x="55" y="13"/>
                      <a:pt x="64" y="0"/>
                      <a:pt x="64" y="0"/>
                    </a:cubicBezTo>
                    <a:cubicBezTo>
                      <a:pt x="64" y="0"/>
                      <a:pt x="65" y="8"/>
                      <a:pt x="88" y="19"/>
                    </a:cubicBezTo>
                    <a:cubicBezTo>
                      <a:pt x="112" y="31"/>
                      <a:pt x="127" y="38"/>
                      <a:pt x="132" y="48"/>
                    </a:cubicBezTo>
                    <a:cubicBezTo>
                      <a:pt x="137" y="58"/>
                      <a:pt x="78" y="54"/>
                      <a:pt x="78" y="54"/>
                    </a:cubicBezTo>
                    <a:cubicBezTo>
                      <a:pt x="78" y="54"/>
                      <a:pt x="0" y="35"/>
                      <a:pt x="2" y="36"/>
                    </a:cubicBezTo>
                    <a:close/>
                  </a:path>
                </a:pathLst>
              </a:custGeom>
              <a:solidFill>
                <a:srgbClr val="21518B"/>
              </a:solidFill>
              <a:ln w="9525">
                <a:noFill/>
                <a:round/>
              </a:ln>
            </p:spPr>
            <p:txBody>
              <a:bodyPr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049054" name="矩形 163"/>
            <p:cNvSpPr/>
            <p:nvPr/>
          </p:nvSpPr>
          <p:spPr>
            <a:xfrm>
              <a:off x="773099" y="5437005"/>
              <a:ext cx="1668780" cy="3962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机构投资者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75000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家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îṡľi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8" name="ï$ḷîdé"/>
          <p:cNvSpPr>
            <a:spLocks noGrp="1"/>
          </p:cNvSpPr>
          <p:nvPr>
            <p:ph type="body" idx="1"/>
          </p:nvPr>
        </p:nvSpPr>
        <p:spPr>
          <a:xfrm>
            <a:off x="6096000" y="3200400"/>
            <a:ext cx="4434217" cy="1015623"/>
          </a:xfrm>
        </p:spPr>
        <p:txBody>
          <a:bodyPr>
            <a:normAutofit/>
          </a:bodyPr>
          <a:p>
            <a:pPr lvl="0" algn="r"/>
            <a:r>
              <a:rPr lang="zh-CN" altLang="en-US" sz="3600" b="1" dirty="0">
                <a:solidFill>
                  <a:schemeClr val="bg1"/>
                </a:solidFill>
              </a:rPr>
              <a:t>易董投研版服务介绍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49059" name="ïṣliḋê"/>
          <p:cNvSpPr txBox="1"/>
          <p:nvPr/>
        </p:nvSpPr>
        <p:spPr>
          <a:xfrm>
            <a:off x="9367001" y="193591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altLang="zh-CN" sz="100" b="0" i="0" u="none" strike="noStrike" kern="1200" cap="none" spc="1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04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图片 106"/>
          <p:cNvPicPr>
            <a:picLocks noChangeAspect="1"/>
          </p:cNvPicPr>
          <p:nvPr/>
        </p:nvPicPr>
        <p:blipFill rotWithShape="1">
          <a:blip r:embed="rId2"/>
          <a:srcRect t="4836" b="4819"/>
          <a:stretch>
            <a:fillRect/>
          </a:stretch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1049060" name="矩形 107"/>
          <p:cNvSpPr/>
          <p:nvPr/>
        </p:nvSpPr>
        <p:spPr>
          <a:xfrm>
            <a:off x="0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7628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1049061" name="矩形 1"/>
          <p:cNvSpPr/>
          <p:nvPr/>
        </p:nvSpPr>
        <p:spPr>
          <a:xfrm>
            <a:off x="0" y="371615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9062" name="文本框 2"/>
          <p:cNvSpPr txBox="1"/>
          <p:nvPr/>
        </p:nvSpPr>
        <p:spPr>
          <a:xfrm>
            <a:off x="260455" y="594282"/>
            <a:ext cx="1808480" cy="62483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投研服务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25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124" y="211852"/>
            <a:ext cx="1664502" cy="408846"/>
          </a:xfrm>
          <a:prstGeom prst="rect">
            <a:avLst/>
          </a:prstGeom>
        </p:spPr>
      </p:pic>
      <p:grpSp>
        <p:nvGrpSpPr>
          <p:cNvPr id="192" name="组合 96"/>
          <p:cNvGrpSpPr/>
          <p:nvPr/>
        </p:nvGrpSpPr>
        <p:grpSpPr>
          <a:xfrm>
            <a:off x="432939" y="1317469"/>
            <a:ext cx="4427897" cy="1997728"/>
            <a:chOff x="1038667" y="2656777"/>
            <a:chExt cx="4427897" cy="1997728"/>
          </a:xfrm>
        </p:grpSpPr>
        <p:sp>
          <p:nvSpPr>
            <p:cNvPr id="1049063" name="PA-speed "/>
            <p:cNvSpPr txBox="1">
              <a:spLocks noChangeArrowheads="1"/>
            </p:cNvSpPr>
            <p:nvPr/>
          </p:nvSpPr>
          <p:spPr bwMode="auto">
            <a:xfrm>
              <a:off x="1038667" y="2656777"/>
              <a:ext cx="3925295" cy="40229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000" tIns="46800" rIns="90000" bIns="4680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黑体 Medium" panose="020B0600000000000000" pitchFamily="34" charset="-122"/>
                </a:rPr>
                <a:t>企业维护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Medium" panose="020B0600000000000000" pitchFamily="34" charset="-122"/>
              </a:endParaRPr>
            </a:p>
          </p:txBody>
        </p:sp>
        <p:sp>
          <p:nvSpPr>
            <p:cNvPr id="1049064" name="PA-矩形 3"/>
            <p:cNvSpPr txBox="1">
              <a:spLocks noChangeArrowheads="1"/>
            </p:cNvSpPr>
            <p:nvPr/>
          </p:nvSpPr>
          <p:spPr bwMode="auto">
            <a:xfrm>
              <a:off x="1059657" y="3113106"/>
              <a:ext cx="4406907" cy="1541399"/>
            </a:xfrm>
            <a:prstGeom prst="rect">
              <a:avLst/>
            </a:prstGeom>
          </p:spPr>
          <p:txBody>
            <a:bodyPr wrap="square" lIns="90000" tIns="46800" rIns="90000" bIns="4680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思源黑体 Medium" panose="020B0600000000000000" pitchFamily="34" charset="-122"/>
                </a:rPr>
                <a:t>100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思源黑体 Medium" panose="020B0600000000000000" pitchFamily="34" charset="-122"/>
                </a:rPr>
                <a:t>名客户维护团队，分布各省份城市，长期维护各上市企业客户，多维度帮助上市企业解决投关问题，同时多次协助上市企业举办各项业绩说明会，投资者交流会等，服务认证企业用户高达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思源黑体 Medium" panose="020B0600000000000000" pitchFamily="34" charset="-122"/>
                </a:rPr>
                <a:t>3000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思源黑体 Medium" panose="020B0600000000000000" pitchFamily="34" charset="-122"/>
                </a:rPr>
                <a:t>家，合作关系企业已达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思源黑体 Medium" panose="020B0600000000000000" pitchFamily="34" charset="-122"/>
                </a:rPr>
                <a:t>5000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思源黑体 Medium" panose="020B0600000000000000" pitchFamily="34" charset="-122"/>
                </a:rPr>
                <a:t>家。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思源黑体 Medium" panose="020B0600000000000000" pitchFamily="34" charset="-122"/>
              </a:endParaRPr>
            </a:p>
          </p:txBody>
        </p:sp>
      </p:grpSp>
      <p:grpSp>
        <p:nvGrpSpPr>
          <p:cNvPr id="193" name="组合 108"/>
          <p:cNvGrpSpPr/>
          <p:nvPr/>
        </p:nvGrpSpPr>
        <p:grpSpPr>
          <a:xfrm>
            <a:off x="389410" y="5290272"/>
            <a:ext cx="4438933" cy="1414745"/>
            <a:chOff x="401697" y="3723009"/>
            <a:chExt cx="4438933" cy="1414745"/>
          </a:xfrm>
        </p:grpSpPr>
        <p:sp>
          <p:nvSpPr>
            <p:cNvPr id="1049065" name="PA-speed "/>
            <p:cNvSpPr txBox="1">
              <a:spLocks noChangeArrowheads="1"/>
            </p:cNvSpPr>
            <p:nvPr/>
          </p:nvSpPr>
          <p:spPr bwMode="auto">
            <a:xfrm>
              <a:off x="401697" y="3723009"/>
              <a:ext cx="3925295" cy="40229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000" tIns="46800" rIns="90000" bIns="4680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思源黑体 Medium" panose="020B0600000000000000" pitchFamily="34" charset="-122"/>
                </a:rPr>
                <a:t>丰富的活动形式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Medium" panose="020B0600000000000000" pitchFamily="34" charset="-122"/>
              </a:endParaRPr>
            </a:p>
          </p:txBody>
        </p:sp>
        <p:sp>
          <p:nvSpPr>
            <p:cNvPr id="1049066" name="PA-矩形 3"/>
            <p:cNvSpPr txBox="1">
              <a:spLocks noChangeArrowheads="1"/>
            </p:cNvSpPr>
            <p:nvPr/>
          </p:nvSpPr>
          <p:spPr bwMode="auto">
            <a:xfrm>
              <a:off x="433723" y="4175474"/>
              <a:ext cx="4406907" cy="962280"/>
            </a:xfrm>
            <a:prstGeom prst="rect">
              <a:avLst/>
            </a:prstGeom>
          </p:spPr>
          <p:txBody>
            <a:bodyPr wrap="square" lIns="90000" tIns="46800" rIns="90000" bIns="4680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思源黑体 Medium" panose="020B0600000000000000" pitchFamily="34" charset="-122"/>
                </a:rPr>
                <a:t>多途径帮助分析师触达上市企业，通过专家访谈，路演活动，实地考察，行业调研等形式，建立良好的关系渠道，实现企业触达。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思源黑体 Medium" panose="020B0600000000000000" pitchFamily="34" charset="-122"/>
              </a:endParaRPr>
            </a:p>
          </p:txBody>
        </p:sp>
      </p:grpSp>
      <p:graphicFrame>
        <p:nvGraphicFramePr>
          <p:cNvPr id="4194309" name="图表 126"/>
          <p:cNvGraphicFramePr/>
          <p:nvPr/>
        </p:nvGraphicFramePr>
        <p:xfrm>
          <a:off x="4740345" y="594282"/>
          <a:ext cx="7451635" cy="4963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49067" name="直角三角形 127"/>
          <p:cNvSpPr/>
          <p:nvPr/>
        </p:nvSpPr>
        <p:spPr>
          <a:xfrm rot="10800000">
            <a:off x="9757931" y="1140120"/>
            <a:ext cx="744583" cy="744583"/>
          </a:xfrm>
          <a:prstGeom prst="rtTriangl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68" name="直角三角形 128"/>
          <p:cNvSpPr/>
          <p:nvPr/>
        </p:nvSpPr>
        <p:spPr>
          <a:xfrm>
            <a:off x="6492218" y="4248618"/>
            <a:ext cx="744583" cy="744583"/>
          </a:xfrm>
          <a:prstGeom prst="rtTriangl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69" name="直角三角形 129"/>
          <p:cNvSpPr/>
          <p:nvPr/>
        </p:nvSpPr>
        <p:spPr>
          <a:xfrm rot="10800000" flipH="1">
            <a:off x="6492219" y="1195174"/>
            <a:ext cx="744583" cy="744583"/>
          </a:xfrm>
          <a:prstGeom prst="rtTriangle">
            <a:avLst/>
          </a:prstGeom>
          <a:solidFill>
            <a:srgbClr val="38457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70" name="直角三角形 130"/>
          <p:cNvSpPr/>
          <p:nvPr/>
        </p:nvSpPr>
        <p:spPr>
          <a:xfrm flipH="1">
            <a:off x="9757931" y="4117988"/>
            <a:ext cx="744583" cy="744583"/>
          </a:xfrm>
          <a:prstGeom prst="rtTriangle">
            <a:avLst/>
          </a:prstGeom>
          <a:solidFill>
            <a:srgbClr val="38457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71" name="文本框 20"/>
          <p:cNvSpPr txBox="1"/>
          <p:nvPr/>
        </p:nvSpPr>
        <p:spPr>
          <a:xfrm rot="18900000">
            <a:off x="6603419" y="1249879"/>
            <a:ext cx="901337" cy="878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企业维护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072" name="文本框 32"/>
          <p:cNvSpPr txBox="1"/>
          <p:nvPr/>
        </p:nvSpPr>
        <p:spPr>
          <a:xfrm rot="2700000" flipH="1">
            <a:off x="9467684" y="1313173"/>
            <a:ext cx="901337" cy="878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调研组织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073" name="文本框 35"/>
          <p:cNvSpPr txBox="1"/>
          <p:nvPr/>
        </p:nvSpPr>
        <p:spPr>
          <a:xfrm rot="2866517">
            <a:off x="6652099" y="3987220"/>
            <a:ext cx="901337" cy="878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访谈组织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074" name="文本框 36"/>
          <p:cNvSpPr txBox="1"/>
          <p:nvPr/>
        </p:nvSpPr>
        <p:spPr>
          <a:xfrm rot="18900959">
            <a:off x="9416692" y="3870782"/>
            <a:ext cx="901337" cy="8788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专人服务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075" name="文本框 22"/>
          <p:cNvSpPr txBox="1"/>
          <p:nvPr/>
        </p:nvSpPr>
        <p:spPr>
          <a:xfrm>
            <a:off x="6024563" y="5405225"/>
            <a:ext cx="6101542" cy="1412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合作培训： 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场，约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25459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人参加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灯塔计划： 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场活动，约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人参加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赋能计划：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场活动，约 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人参加，线上直播收看人数破百万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易董荟： 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场活动，约 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2317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人参加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易董行：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期，近 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 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上市公司参加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076" name="圆角矩形 7"/>
          <p:cNvSpPr/>
          <p:nvPr/>
        </p:nvSpPr>
        <p:spPr>
          <a:xfrm>
            <a:off x="2776708" y="3521114"/>
            <a:ext cx="2303785" cy="1344244"/>
          </a:xfrm>
          <a:prstGeom prst="roundRect">
            <a:avLst>
              <a:gd name="adj" fmla="val 27464"/>
            </a:avLst>
          </a:prstGeom>
          <a:solidFill>
            <a:srgbClr val="3845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新三板公司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6724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企业董监高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21056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沟通董秘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19661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77" name="圆角矩形 27"/>
          <p:cNvSpPr/>
          <p:nvPr/>
        </p:nvSpPr>
        <p:spPr>
          <a:xfrm>
            <a:off x="221398" y="3542536"/>
            <a:ext cx="2303785" cy="1344244"/>
          </a:xfrm>
          <a:prstGeom prst="roundRect">
            <a:avLst>
              <a:gd name="adj" fmla="val 27464"/>
            </a:avLst>
          </a:prstGeom>
          <a:solidFill>
            <a:srgbClr val="6F07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沪主板公司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1663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深主板公司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1495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深创业板公司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1177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科创板公司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457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家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1049078" name="矩形 2"/>
          <p:cNvSpPr/>
          <p:nvPr/>
        </p:nvSpPr>
        <p:spPr>
          <a:xfrm>
            <a:off x="-5326" y="-29497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7628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9079" name="文本框 3"/>
          <p:cNvSpPr txBox="1"/>
          <p:nvPr/>
        </p:nvSpPr>
        <p:spPr>
          <a:xfrm>
            <a:off x="150600" y="458872"/>
            <a:ext cx="3649981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首席面对面服务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80" name="矩形 4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255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124" y="211852"/>
            <a:ext cx="1664502" cy="408846"/>
          </a:xfrm>
          <a:prstGeom prst="rect">
            <a:avLst/>
          </a:prstGeom>
        </p:spPr>
      </p:pic>
      <p:pic>
        <p:nvPicPr>
          <p:cNvPr id="2097256" name="图片 7"/>
          <p:cNvPicPr>
            <a:picLocks noChangeAspect="1"/>
          </p:cNvPicPr>
          <p:nvPr/>
        </p:nvPicPr>
        <p:blipFill rotWithShape="1">
          <a:blip r:embed="rId3"/>
          <a:srcRect b="12457"/>
          <a:stretch>
            <a:fillRect/>
          </a:stretch>
        </p:blipFill>
        <p:spPr>
          <a:xfrm>
            <a:off x="1614041" y="2701967"/>
            <a:ext cx="1919228" cy="3636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57" name="图片 8"/>
          <p:cNvPicPr>
            <a:picLocks noChangeAspect="1"/>
          </p:cNvPicPr>
          <p:nvPr/>
        </p:nvPicPr>
        <p:blipFill rotWithShape="1">
          <a:blip r:embed="rId4"/>
          <a:srcRect b="10991"/>
          <a:stretch>
            <a:fillRect/>
          </a:stretch>
        </p:blipFill>
        <p:spPr>
          <a:xfrm>
            <a:off x="3705511" y="2701967"/>
            <a:ext cx="1919228" cy="3697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58" name="图片 9"/>
          <p:cNvPicPr>
            <a:picLocks noChangeAspect="1"/>
          </p:cNvPicPr>
          <p:nvPr/>
        </p:nvPicPr>
        <p:blipFill rotWithShape="1">
          <a:blip r:embed="rId5"/>
          <a:srcRect b="9836"/>
          <a:stretch>
            <a:fillRect/>
          </a:stretch>
        </p:blipFill>
        <p:spPr>
          <a:xfrm>
            <a:off x="5796981" y="2701967"/>
            <a:ext cx="1919229" cy="3745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59" name="图片 10"/>
          <p:cNvPicPr>
            <a:picLocks noChangeAspect="1"/>
          </p:cNvPicPr>
          <p:nvPr/>
        </p:nvPicPr>
        <p:blipFill rotWithShape="1">
          <a:blip r:embed="rId6"/>
          <a:srcRect l="8152" t="7177" r="9520" b="17572"/>
          <a:stretch>
            <a:fillRect/>
          </a:stretch>
        </p:blipFill>
        <p:spPr>
          <a:xfrm>
            <a:off x="7888452" y="2701967"/>
            <a:ext cx="2304789" cy="3745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9081" name="文本框 94"/>
          <p:cNvSpPr txBox="1"/>
          <p:nvPr/>
        </p:nvSpPr>
        <p:spPr>
          <a:xfrm>
            <a:off x="1510329" y="1339322"/>
            <a:ext cx="95935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srgbClr val="9F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多形式协助首席分析师进行面对面路演活动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srgbClr val="9F070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9082" name="文本框 5"/>
          <p:cNvSpPr txBox="1"/>
          <p:nvPr/>
        </p:nvSpPr>
        <p:spPr>
          <a:xfrm>
            <a:off x="1704975" y="-1456055"/>
            <a:ext cx="8686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新财富</a:t>
            </a:r>
            <a:endParaRPr lang="zh-CN" altLang="en-US"/>
          </a:p>
        </p:txBody>
      </p:sp>
      <p:sp>
        <p:nvSpPr>
          <p:cNvPr id="1049083" name="矩形 11"/>
          <p:cNvSpPr/>
          <p:nvPr/>
        </p:nvSpPr>
        <p:spPr>
          <a:xfrm>
            <a:off x="1861457" y="5761653"/>
            <a:ext cx="1474237" cy="228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9084" name="矩形 13"/>
          <p:cNvSpPr/>
          <p:nvPr/>
        </p:nvSpPr>
        <p:spPr>
          <a:xfrm>
            <a:off x="3928006" y="5216079"/>
            <a:ext cx="1474237" cy="302599"/>
          </a:xfrm>
          <a:prstGeom prst="rect">
            <a:avLst/>
          </a:prstGeom>
          <a:solidFill>
            <a:srgbClr val="031D4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9085" name="矩形 14"/>
          <p:cNvSpPr/>
          <p:nvPr/>
        </p:nvSpPr>
        <p:spPr>
          <a:xfrm>
            <a:off x="6019476" y="5573354"/>
            <a:ext cx="1474237" cy="302599"/>
          </a:xfrm>
          <a:prstGeom prst="rect">
            <a:avLst/>
          </a:prstGeom>
          <a:solidFill>
            <a:srgbClr val="04274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9086" name="矩形 15"/>
          <p:cNvSpPr/>
          <p:nvPr/>
        </p:nvSpPr>
        <p:spPr>
          <a:xfrm>
            <a:off x="8303727" y="5441951"/>
            <a:ext cx="1474237" cy="957178"/>
          </a:xfrm>
          <a:prstGeom prst="rect">
            <a:avLst/>
          </a:prstGeom>
          <a:solidFill>
            <a:srgbClr val="0D18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1049090" name="矩形 2"/>
          <p:cNvSpPr/>
          <p:nvPr/>
        </p:nvSpPr>
        <p:spPr>
          <a:xfrm>
            <a:off x="-1544" y="152098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7628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1049091" name="Freeform 36"/>
          <p:cNvSpPr/>
          <p:nvPr/>
        </p:nvSpPr>
        <p:spPr>
          <a:xfrm>
            <a:off x="953014" y="4158722"/>
            <a:ext cx="10535615" cy="746982"/>
          </a:xfrm>
          <a:custGeom>
            <a:avLst/>
            <a:gdLst>
              <a:gd name="connsiteX0" fmla="*/ 0 w 2683934"/>
              <a:gd name="connsiteY0" fmla="*/ 702733 h 799629"/>
              <a:gd name="connsiteX1" fmla="*/ 431800 w 2683934"/>
              <a:gd name="connsiteY1" fmla="*/ 533400 h 799629"/>
              <a:gd name="connsiteX2" fmla="*/ 897467 w 2683934"/>
              <a:gd name="connsiteY2" fmla="*/ 719667 h 799629"/>
              <a:gd name="connsiteX3" fmla="*/ 1151467 w 2683934"/>
              <a:gd name="connsiteY3" fmla="*/ 778933 h 799629"/>
              <a:gd name="connsiteX4" fmla="*/ 1456267 w 2683934"/>
              <a:gd name="connsiteY4" fmla="*/ 787400 h 799629"/>
              <a:gd name="connsiteX5" fmla="*/ 1769534 w 2683934"/>
              <a:gd name="connsiteY5" fmla="*/ 618067 h 799629"/>
              <a:gd name="connsiteX6" fmla="*/ 1981200 w 2683934"/>
              <a:gd name="connsiteY6" fmla="*/ 313267 h 799629"/>
              <a:gd name="connsiteX7" fmla="*/ 2218267 w 2683934"/>
              <a:gd name="connsiteY7" fmla="*/ 118533 h 799629"/>
              <a:gd name="connsiteX8" fmla="*/ 2463800 w 2683934"/>
              <a:gd name="connsiteY8" fmla="*/ 16933 h 799629"/>
              <a:gd name="connsiteX9" fmla="*/ 2683934 w 2683934"/>
              <a:gd name="connsiteY9" fmla="*/ 0 h 799629"/>
              <a:gd name="connsiteX0-1" fmla="*/ 0 w 2779669"/>
              <a:gd name="connsiteY0-2" fmla="*/ 686196 h 783092"/>
              <a:gd name="connsiteX1-3" fmla="*/ 431800 w 2779669"/>
              <a:gd name="connsiteY1-4" fmla="*/ 516863 h 783092"/>
              <a:gd name="connsiteX2-5" fmla="*/ 897467 w 2779669"/>
              <a:gd name="connsiteY2-6" fmla="*/ 703130 h 783092"/>
              <a:gd name="connsiteX3-7" fmla="*/ 1151467 w 2779669"/>
              <a:gd name="connsiteY3-8" fmla="*/ 762396 h 783092"/>
              <a:gd name="connsiteX4-9" fmla="*/ 1456267 w 2779669"/>
              <a:gd name="connsiteY4-10" fmla="*/ 770863 h 783092"/>
              <a:gd name="connsiteX5-11" fmla="*/ 1769534 w 2779669"/>
              <a:gd name="connsiteY5-12" fmla="*/ 601530 h 783092"/>
              <a:gd name="connsiteX6-13" fmla="*/ 1981200 w 2779669"/>
              <a:gd name="connsiteY6-14" fmla="*/ 296730 h 783092"/>
              <a:gd name="connsiteX7-15" fmla="*/ 2218267 w 2779669"/>
              <a:gd name="connsiteY7-16" fmla="*/ 101996 h 783092"/>
              <a:gd name="connsiteX8-17" fmla="*/ 2463800 w 2779669"/>
              <a:gd name="connsiteY8-18" fmla="*/ 396 h 783092"/>
              <a:gd name="connsiteX9-19" fmla="*/ 2779669 w 2779669"/>
              <a:gd name="connsiteY9-20" fmla="*/ 690837 h 783092"/>
              <a:gd name="connsiteX0-21" fmla="*/ 0 w 2779669"/>
              <a:gd name="connsiteY0-22" fmla="*/ 686190 h 783086"/>
              <a:gd name="connsiteX1-23" fmla="*/ 431800 w 2779669"/>
              <a:gd name="connsiteY1-24" fmla="*/ 516857 h 783086"/>
              <a:gd name="connsiteX2-25" fmla="*/ 897467 w 2779669"/>
              <a:gd name="connsiteY2-26" fmla="*/ 703124 h 783086"/>
              <a:gd name="connsiteX3-27" fmla="*/ 1151467 w 2779669"/>
              <a:gd name="connsiteY3-28" fmla="*/ 762390 h 783086"/>
              <a:gd name="connsiteX4-29" fmla="*/ 1456267 w 2779669"/>
              <a:gd name="connsiteY4-30" fmla="*/ 770857 h 783086"/>
              <a:gd name="connsiteX5-31" fmla="*/ 1769534 w 2779669"/>
              <a:gd name="connsiteY5-32" fmla="*/ 601524 h 783086"/>
              <a:gd name="connsiteX6-33" fmla="*/ 1981200 w 2779669"/>
              <a:gd name="connsiteY6-34" fmla="*/ 296724 h 783086"/>
              <a:gd name="connsiteX7-35" fmla="*/ 2218267 w 2779669"/>
              <a:gd name="connsiteY7-36" fmla="*/ 101990 h 783086"/>
              <a:gd name="connsiteX8-37" fmla="*/ 2463800 w 2779669"/>
              <a:gd name="connsiteY8-38" fmla="*/ 390 h 783086"/>
              <a:gd name="connsiteX9-39" fmla="*/ 2779669 w 2779669"/>
              <a:gd name="connsiteY9-40" fmla="*/ 690831 h 783086"/>
              <a:gd name="connsiteX0-41" fmla="*/ 0 w 2779669"/>
              <a:gd name="connsiteY0-42" fmla="*/ 588891 h 685787"/>
              <a:gd name="connsiteX1-43" fmla="*/ 431800 w 2779669"/>
              <a:gd name="connsiteY1-44" fmla="*/ 419558 h 685787"/>
              <a:gd name="connsiteX2-45" fmla="*/ 897467 w 2779669"/>
              <a:gd name="connsiteY2-46" fmla="*/ 605825 h 685787"/>
              <a:gd name="connsiteX3-47" fmla="*/ 1151467 w 2779669"/>
              <a:gd name="connsiteY3-48" fmla="*/ 665091 h 685787"/>
              <a:gd name="connsiteX4-49" fmla="*/ 1456267 w 2779669"/>
              <a:gd name="connsiteY4-50" fmla="*/ 673558 h 685787"/>
              <a:gd name="connsiteX5-51" fmla="*/ 1769534 w 2779669"/>
              <a:gd name="connsiteY5-52" fmla="*/ 504225 h 685787"/>
              <a:gd name="connsiteX6-53" fmla="*/ 1981200 w 2779669"/>
              <a:gd name="connsiteY6-54" fmla="*/ 199425 h 685787"/>
              <a:gd name="connsiteX7-55" fmla="*/ 2218267 w 2779669"/>
              <a:gd name="connsiteY7-56" fmla="*/ 4691 h 685787"/>
              <a:gd name="connsiteX8-57" fmla="*/ 2440824 w 2779669"/>
              <a:gd name="connsiteY8-58" fmla="*/ 46776 h 685787"/>
              <a:gd name="connsiteX9-59" fmla="*/ 2779669 w 2779669"/>
              <a:gd name="connsiteY9-60" fmla="*/ 593532 h 685787"/>
              <a:gd name="connsiteX0-61" fmla="*/ 0 w 2779669"/>
              <a:gd name="connsiteY0-62" fmla="*/ 598502 h 695398"/>
              <a:gd name="connsiteX1-63" fmla="*/ 431800 w 2779669"/>
              <a:gd name="connsiteY1-64" fmla="*/ 429169 h 695398"/>
              <a:gd name="connsiteX2-65" fmla="*/ 897467 w 2779669"/>
              <a:gd name="connsiteY2-66" fmla="*/ 615436 h 695398"/>
              <a:gd name="connsiteX3-67" fmla="*/ 1151467 w 2779669"/>
              <a:gd name="connsiteY3-68" fmla="*/ 674702 h 695398"/>
              <a:gd name="connsiteX4-69" fmla="*/ 1456267 w 2779669"/>
              <a:gd name="connsiteY4-70" fmla="*/ 683169 h 695398"/>
              <a:gd name="connsiteX5-71" fmla="*/ 1769534 w 2779669"/>
              <a:gd name="connsiteY5-72" fmla="*/ 513836 h 695398"/>
              <a:gd name="connsiteX6-73" fmla="*/ 1981200 w 2779669"/>
              <a:gd name="connsiteY6-74" fmla="*/ 209036 h 695398"/>
              <a:gd name="connsiteX7-75" fmla="*/ 2218267 w 2779669"/>
              <a:gd name="connsiteY7-76" fmla="*/ 14302 h 695398"/>
              <a:gd name="connsiteX8-77" fmla="*/ 2779669 w 2779669"/>
              <a:gd name="connsiteY8-78" fmla="*/ 603143 h 695398"/>
              <a:gd name="connsiteX0-79" fmla="*/ 0 w 2779669"/>
              <a:gd name="connsiteY0-80" fmla="*/ 584881 h 681777"/>
              <a:gd name="connsiteX1-81" fmla="*/ 431800 w 2779669"/>
              <a:gd name="connsiteY1-82" fmla="*/ 415548 h 681777"/>
              <a:gd name="connsiteX2-83" fmla="*/ 897467 w 2779669"/>
              <a:gd name="connsiteY2-84" fmla="*/ 601815 h 681777"/>
              <a:gd name="connsiteX3-85" fmla="*/ 1151467 w 2779669"/>
              <a:gd name="connsiteY3-86" fmla="*/ 661081 h 681777"/>
              <a:gd name="connsiteX4-87" fmla="*/ 1456267 w 2779669"/>
              <a:gd name="connsiteY4-88" fmla="*/ 669548 h 681777"/>
              <a:gd name="connsiteX5-89" fmla="*/ 1769534 w 2779669"/>
              <a:gd name="connsiteY5-90" fmla="*/ 500215 h 681777"/>
              <a:gd name="connsiteX6-91" fmla="*/ 1981200 w 2779669"/>
              <a:gd name="connsiteY6-92" fmla="*/ 195415 h 681777"/>
              <a:gd name="connsiteX7-93" fmla="*/ 2218267 w 2779669"/>
              <a:gd name="connsiteY7-94" fmla="*/ 681 h 681777"/>
              <a:gd name="connsiteX8-95" fmla="*/ 2779669 w 2779669"/>
              <a:gd name="connsiteY8-96" fmla="*/ 589522 h 681777"/>
              <a:gd name="connsiteX0-97" fmla="*/ 0 w 2779669"/>
              <a:gd name="connsiteY0-98" fmla="*/ 469032 h 565928"/>
              <a:gd name="connsiteX1-99" fmla="*/ 431800 w 2779669"/>
              <a:gd name="connsiteY1-100" fmla="*/ 299699 h 565928"/>
              <a:gd name="connsiteX2-101" fmla="*/ 897467 w 2779669"/>
              <a:gd name="connsiteY2-102" fmla="*/ 485966 h 565928"/>
              <a:gd name="connsiteX3-103" fmla="*/ 1151467 w 2779669"/>
              <a:gd name="connsiteY3-104" fmla="*/ 545232 h 565928"/>
              <a:gd name="connsiteX4-105" fmla="*/ 1456267 w 2779669"/>
              <a:gd name="connsiteY4-106" fmla="*/ 553699 h 565928"/>
              <a:gd name="connsiteX5-107" fmla="*/ 1769534 w 2779669"/>
              <a:gd name="connsiteY5-108" fmla="*/ 384366 h 565928"/>
              <a:gd name="connsiteX6-109" fmla="*/ 1981200 w 2779669"/>
              <a:gd name="connsiteY6-110" fmla="*/ 79566 h 565928"/>
              <a:gd name="connsiteX7-111" fmla="*/ 2224968 w 2779669"/>
              <a:gd name="connsiteY7-112" fmla="*/ 885 h 565928"/>
              <a:gd name="connsiteX8-113" fmla="*/ 2779669 w 2779669"/>
              <a:gd name="connsiteY8-114" fmla="*/ 473673 h 565928"/>
              <a:gd name="connsiteX0-115" fmla="*/ 0 w 2779669"/>
              <a:gd name="connsiteY0-116" fmla="*/ 471936 h 568832"/>
              <a:gd name="connsiteX1-117" fmla="*/ 431800 w 2779669"/>
              <a:gd name="connsiteY1-118" fmla="*/ 302603 h 568832"/>
              <a:gd name="connsiteX2-119" fmla="*/ 897467 w 2779669"/>
              <a:gd name="connsiteY2-120" fmla="*/ 488870 h 568832"/>
              <a:gd name="connsiteX3-121" fmla="*/ 1151467 w 2779669"/>
              <a:gd name="connsiteY3-122" fmla="*/ 548136 h 568832"/>
              <a:gd name="connsiteX4-123" fmla="*/ 1456267 w 2779669"/>
              <a:gd name="connsiteY4-124" fmla="*/ 556603 h 568832"/>
              <a:gd name="connsiteX5-125" fmla="*/ 1769534 w 2779669"/>
              <a:gd name="connsiteY5-126" fmla="*/ 387270 h 568832"/>
              <a:gd name="connsiteX6-127" fmla="*/ 1981200 w 2779669"/>
              <a:gd name="connsiteY6-128" fmla="*/ 82470 h 568832"/>
              <a:gd name="connsiteX7-129" fmla="*/ 2224968 w 2779669"/>
              <a:gd name="connsiteY7-130" fmla="*/ 3789 h 568832"/>
              <a:gd name="connsiteX8-131" fmla="*/ 2779669 w 2779669"/>
              <a:gd name="connsiteY8-132" fmla="*/ 476577 h 5688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779669" h="568832">
                <a:moveTo>
                  <a:pt x="0" y="471936"/>
                </a:moveTo>
                <a:cubicBezTo>
                  <a:pt x="141111" y="385858"/>
                  <a:pt x="282222" y="299781"/>
                  <a:pt x="431800" y="302603"/>
                </a:cubicBezTo>
                <a:cubicBezTo>
                  <a:pt x="581378" y="305425"/>
                  <a:pt x="777523" y="447948"/>
                  <a:pt x="897467" y="488870"/>
                </a:cubicBezTo>
                <a:cubicBezTo>
                  <a:pt x="1017411" y="529792"/>
                  <a:pt x="1058334" y="536847"/>
                  <a:pt x="1151467" y="548136"/>
                </a:cubicBezTo>
                <a:cubicBezTo>
                  <a:pt x="1244600" y="559425"/>
                  <a:pt x="1353256" y="583414"/>
                  <a:pt x="1456267" y="556603"/>
                </a:cubicBezTo>
                <a:cubicBezTo>
                  <a:pt x="1559278" y="529792"/>
                  <a:pt x="1682045" y="466292"/>
                  <a:pt x="1769534" y="387270"/>
                </a:cubicBezTo>
                <a:cubicBezTo>
                  <a:pt x="1857023" y="308248"/>
                  <a:pt x="1905294" y="146384"/>
                  <a:pt x="1981200" y="82470"/>
                </a:cubicBezTo>
                <a:cubicBezTo>
                  <a:pt x="2057106" y="18557"/>
                  <a:pt x="2093566" y="-11121"/>
                  <a:pt x="2224968" y="3789"/>
                </a:cubicBezTo>
                <a:cubicBezTo>
                  <a:pt x="2356370" y="18699"/>
                  <a:pt x="2662710" y="353902"/>
                  <a:pt x="2779669" y="476577"/>
                </a:cubicBezTo>
              </a:path>
            </a:pathLst>
          </a:custGeom>
          <a:noFill/>
          <a:ln w="28575">
            <a:solidFill>
              <a:srgbClr val="2E5387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bg-BG" sz="1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Medium" panose="020B0600000000000000" pitchFamily="34" charset="-122"/>
            </a:endParaRPr>
          </a:p>
        </p:txBody>
      </p:sp>
      <p:sp>
        <p:nvSpPr>
          <p:cNvPr id="1049092" name="文本框 3"/>
          <p:cNvSpPr txBox="1"/>
          <p:nvPr/>
        </p:nvSpPr>
        <p:spPr>
          <a:xfrm>
            <a:off x="150600" y="225721"/>
            <a:ext cx="4145280" cy="7010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对接上市公司服务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093" name="矩形 4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9094" name="文本框 5"/>
          <p:cNvSpPr txBox="1"/>
          <p:nvPr/>
        </p:nvSpPr>
        <p:spPr>
          <a:xfrm>
            <a:off x="2008027" y="990881"/>
            <a:ext cx="8107681" cy="7010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srgbClr val="9F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多形式帮助首席分析师触达上市企业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srgbClr val="9F070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9726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124" y="211852"/>
            <a:ext cx="1664502" cy="408846"/>
          </a:xfrm>
          <a:prstGeom prst="rect">
            <a:avLst/>
          </a:prstGeom>
        </p:spPr>
      </p:pic>
      <p:grpSp>
        <p:nvGrpSpPr>
          <p:cNvPr id="198" name="组合 169"/>
          <p:cNvGrpSpPr/>
          <p:nvPr/>
        </p:nvGrpSpPr>
        <p:grpSpPr>
          <a:xfrm>
            <a:off x="3965417" y="3820697"/>
            <a:ext cx="1612495" cy="1612495"/>
            <a:chOff x="3808276" y="4360555"/>
            <a:chExt cx="1612495" cy="1612495"/>
          </a:xfrm>
        </p:grpSpPr>
        <p:sp>
          <p:nvSpPr>
            <p:cNvPr id="1049095" name="Oval 5"/>
            <p:cNvSpPr>
              <a:spLocks noChangeArrowheads="1"/>
            </p:cNvSpPr>
            <p:nvPr/>
          </p:nvSpPr>
          <p:spPr bwMode="auto">
            <a:xfrm>
              <a:off x="3956223" y="4509948"/>
              <a:ext cx="1313709" cy="1313709"/>
            </a:xfrm>
            <a:prstGeom prst="ellipse">
              <a:avLst/>
            </a:prstGeom>
            <a:solidFill>
              <a:srgbClr val="38457E"/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99" name="Group 139"/>
            <p:cNvGrpSpPr/>
            <p:nvPr/>
          </p:nvGrpSpPr>
          <p:grpSpPr>
            <a:xfrm>
              <a:off x="3808276" y="4360555"/>
              <a:ext cx="1612495" cy="1612495"/>
              <a:chOff x="1119258" y="2257147"/>
              <a:chExt cx="1868076" cy="1868076"/>
            </a:xfrm>
            <a:solidFill>
              <a:srgbClr val="38457E"/>
            </a:solidFill>
          </p:grpSpPr>
          <p:sp>
            <p:nvSpPr>
              <p:cNvPr id="1049096" name="Freeform 6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097" name="Freeform 7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098" name="Freeform 8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099" name="Freeform 9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00" name="Freeform 10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01" name="Freeform 11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02" name="Freeform 12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03" name="Freeform 13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04" name="Freeform 14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05" name="Freeform 15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06" name="Freeform 16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07" name="Freeform 17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0" name="Group 160"/>
            <p:cNvGrpSpPr/>
            <p:nvPr/>
          </p:nvGrpSpPr>
          <p:grpSpPr>
            <a:xfrm>
              <a:off x="4300909" y="4873374"/>
              <a:ext cx="627228" cy="586856"/>
              <a:chOff x="6964363" y="2108200"/>
              <a:chExt cx="690562" cy="646113"/>
            </a:xfrm>
            <a:solidFill>
              <a:schemeClr val="bg1"/>
            </a:solidFill>
          </p:grpSpPr>
          <p:sp>
            <p:nvSpPr>
              <p:cNvPr id="1049108" name="Freeform 91"/>
              <p:cNvSpPr>
                <a:spLocks noEditPoints="1"/>
              </p:cNvSpPr>
              <p:nvPr/>
            </p:nvSpPr>
            <p:spPr bwMode="auto">
              <a:xfrm>
                <a:off x="7050088" y="2193925"/>
                <a:ext cx="519112" cy="344488"/>
              </a:xfrm>
              <a:custGeom>
                <a:avLst/>
                <a:gdLst>
                  <a:gd name="T0" fmla="*/ 503 w 12071"/>
                  <a:gd name="T1" fmla="*/ 502 h 8033"/>
                  <a:gd name="T2" fmla="*/ 11568 w 12071"/>
                  <a:gd name="T3" fmla="*/ 0 h 8033"/>
                  <a:gd name="T4" fmla="*/ 452 w 12071"/>
                  <a:gd name="T5" fmla="*/ 5 h 8033"/>
                  <a:gd name="T6" fmla="*/ 377 w 12071"/>
                  <a:gd name="T7" fmla="*/ 18 h 8033"/>
                  <a:gd name="T8" fmla="*/ 307 w 12071"/>
                  <a:gd name="T9" fmla="*/ 41 h 8033"/>
                  <a:gd name="T10" fmla="*/ 242 w 12071"/>
                  <a:gd name="T11" fmla="*/ 74 h 8033"/>
                  <a:gd name="T12" fmla="*/ 183 w 12071"/>
                  <a:gd name="T13" fmla="*/ 116 h 8033"/>
                  <a:gd name="T14" fmla="*/ 131 w 12071"/>
                  <a:gd name="T15" fmla="*/ 166 h 8033"/>
                  <a:gd name="T16" fmla="*/ 85 w 12071"/>
                  <a:gd name="T17" fmla="*/ 222 h 8033"/>
                  <a:gd name="T18" fmla="*/ 49 w 12071"/>
                  <a:gd name="T19" fmla="*/ 284 h 8033"/>
                  <a:gd name="T20" fmla="*/ 22 w 12071"/>
                  <a:gd name="T21" fmla="*/ 353 h 8033"/>
                  <a:gd name="T22" fmla="*/ 6 w 12071"/>
                  <a:gd name="T23" fmla="*/ 426 h 8033"/>
                  <a:gd name="T24" fmla="*/ 0 w 12071"/>
                  <a:gd name="T25" fmla="*/ 502 h 8033"/>
                  <a:gd name="T26" fmla="*/ 3 w 12071"/>
                  <a:gd name="T27" fmla="*/ 7582 h 8033"/>
                  <a:gd name="T28" fmla="*/ 16 w 12071"/>
                  <a:gd name="T29" fmla="*/ 7656 h 8033"/>
                  <a:gd name="T30" fmla="*/ 39 w 12071"/>
                  <a:gd name="T31" fmla="*/ 7726 h 8033"/>
                  <a:gd name="T32" fmla="*/ 72 w 12071"/>
                  <a:gd name="T33" fmla="*/ 7792 h 8033"/>
                  <a:gd name="T34" fmla="*/ 115 w 12071"/>
                  <a:gd name="T35" fmla="*/ 7850 h 8033"/>
                  <a:gd name="T36" fmla="*/ 165 w 12071"/>
                  <a:gd name="T37" fmla="*/ 7902 h 8033"/>
                  <a:gd name="T38" fmla="*/ 221 w 12071"/>
                  <a:gd name="T39" fmla="*/ 7947 h 8033"/>
                  <a:gd name="T40" fmla="*/ 285 w 12071"/>
                  <a:gd name="T41" fmla="*/ 7983 h 8033"/>
                  <a:gd name="T42" fmla="*/ 353 w 12071"/>
                  <a:gd name="T43" fmla="*/ 8011 h 8033"/>
                  <a:gd name="T44" fmla="*/ 426 w 12071"/>
                  <a:gd name="T45" fmla="*/ 8027 h 8033"/>
                  <a:gd name="T46" fmla="*/ 503 w 12071"/>
                  <a:gd name="T47" fmla="*/ 8033 h 8033"/>
                  <a:gd name="T48" fmla="*/ 11619 w 12071"/>
                  <a:gd name="T49" fmla="*/ 8030 h 8033"/>
                  <a:gd name="T50" fmla="*/ 11694 w 12071"/>
                  <a:gd name="T51" fmla="*/ 8017 h 8033"/>
                  <a:gd name="T52" fmla="*/ 11764 w 12071"/>
                  <a:gd name="T53" fmla="*/ 7994 h 8033"/>
                  <a:gd name="T54" fmla="*/ 11829 w 12071"/>
                  <a:gd name="T55" fmla="*/ 7960 h 8033"/>
                  <a:gd name="T56" fmla="*/ 11888 w 12071"/>
                  <a:gd name="T57" fmla="*/ 7918 h 8033"/>
                  <a:gd name="T58" fmla="*/ 11940 w 12071"/>
                  <a:gd name="T59" fmla="*/ 7868 h 8033"/>
                  <a:gd name="T60" fmla="*/ 11986 w 12071"/>
                  <a:gd name="T61" fmla="*/ 7812 h 8033"/>
                  <a:gd name="T62" fmla="*/ 12022 w 12071"/>
                  <a:gd name="T63" fmla="*/ 7749 h 8033"/>
                  <a:gd name="T64" fmla="*/ 12049 w 12071"/>
                  <a:gd name="T65" fmla="*/ 7680 h 8033"/>
                  <a:gd name="T66" fmla="*/ 12065 w 12071"/>
                  <a:gd name="T67" fmla="*/ 7607 h 8033"/>
                  <a:gd name="T68" fmla="*/ 12071 w 12071"/>
                  <a:gd name="T69" fmla="*/ 7531 h 8033"/>
                  <a:gd name="T70" fmla="*/ 12068 w 12071"/>
                  <a:gd name="T71" fmla="*/ 451 h 8033"/>
                  <a:gd name="T72" fmla="*/ 12055 w 12071"/>
                  <a:gd name="T73" fmla="*/ 377 h 8033"/>
                  <a:gd name="T74" fmla="*/ 12032 w 12071"/>
                  <a:gd name="T75" fmla="*/ 306 h 8033"/>
                  <a:gd name="T76" fmla="*/ 11999 w 12071"/>
                  <a:gd name="T77" fmla="*/ 242 h 8033"/>
                  <a:gd name="T78" fmla="*/ 11956 w 12071"/>
                  <a:gd name="T79" fmla="*/ 183 h 8033"/>
                  <a:gd name="T80" fmla="*/ 11906 w 12071"/>
                  <a:gd name="T81" fmla="*/ 131 h 8033"/>
                  <a:gd name="T82" fmla="*/ 11850 w 12071"/>
                  <a:gd name="T83" fmla="*/ 85 h 8033"/>
                  <a:gd name="T84" fmla="*/ 11786 w 12071"/>
                  <a:gd name="T85" fmla="*/ 49 h 8033"/>
                  <a:gd name="T86" fmla="*/ 11718 w 12071"/>
                  <a:gd name="T87" fmla="*/ 22 h 8033"/>
                  <a:gd name="T88" fmla="*/ 11645 w 12071"/>
                  <a:gd name="T89" fmla="*/ 6 h 8033"/>
                  <a:gd name="T90" fmla="*/ 11568 w 12071"/>
                  <a:gd name="T91" fmla="*/ 0 h 8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071" h="8033">
                    <a:moveTo>
                      <a:pt x="11568" y="7533"/>
                    </a:moveTo>
                    <a:lnTo>
                      <a:pt x="503" y="7533"/>
                    </a:lnTo>
                    <a:lnTo>
                      <a:pt x="503" y="502"/>
                    </a:lnTo>
                    <a:lnTo>
                      <a:pt x="11568" y="502"/>
                    </a:lnTo>
                    <a:lnTo>
                      <a:pt x="11568" y="7533"/>
                    </a:lnTo>
                    <a:close/>
                    <a:moveTo>
                      <a:pt x="11568" y="0"/>
                    </a:moveTo>
                    <a:lnTo>
                      <a:pt x="503" y="2"/>
                    </a:lnTo>
                    <a:lnTo>
                      <a:pt x="477" y="3"/>
                    </a:lnTo>
                    <a:lnTo>
                      <a:pt x="452" y="5"/>
                    </a:lnTo>
                    <a:lnTo>
                      <a:pt x="426" y="8"/>
                    </a:lnTo>
                    <a:lnTo>
                      <a:pt x="401" y="12"/>
                    </a:lnTo>
                    <a:lnTo>
                      <a:pt x="377" y="18"/>
                    </a:lnTo>
                    <a:lnTo>
                      <a:pt x="353" y="24"/>
                    </a:lnTo>
                    <a:lnTo>
                      <a:pt x="330" y="32"/>
                    </a:lnTo>
                    <a:lnTo>
                      <a:pt x="307" y="41"/>
                    </a:lnTo>
                    <a:lnTo>
                      <a:pt x="285" y="51"/>
                    </a:lnTo>
                    <a:lnTo>
                      <a:pt x="263" y="62"/>
                    </a:lnTo>
                    <a:lnTo>
                      <a:pt x="242" y="74"/>
                    </a:lnTo>
                    <a:lnTo>
                      <a:pt x="221" y="87"/>
                    </a:lnTo>
                    <a:lnTo>
                      <a:pt x="202" y="102"/>
                    </a:lnTo>
                    <a:lnTo>
                      <a:pt x="183" y="116"/>
                    </a:lnTo>
                    <a:lnTo>
                      <a:pt x="165" y="132"/>
                    </a:lnTo>
                    <a:lnTo>
                      <a:pt x="147" y="148"/>
                    </a:lnTo>
                    <a:lnTo>
                      <a:pt x="131" y="166"/>
                    </a:lnTo>
                    <a:lnTo>
                      <a:pt x="115" y="184"/>
                    </a:lnTo>
                    <a:lnTo>
                      <a:pt x="99" y="202"/>
                    </a:lnTo>
                    <a:lnTo>
                      <a:pt x="85" y="222"/>
                    </a:lnTo>
                    <a:lnTo>
                      <a:pt x="72" y="242"/>
                    </a:lnTo>
                    <a:lnTo>
                      <a:pt x="60" y="263"/>
                    </a:lnTo>
                    <a:lnTo>
                      <a:pt x="49" y="284"/>
                    </a:lnTo>
                    <a:lnTo>
                      <a:pt x="39" y="307"/>
                    </a:lnTo>
                    <a:lnTo>
                      <a:pt x="30" y="329"/>
                    </a:lnTo>
                    <a:lnTo>
                      <a:pt x="22" y="353"/>
                    </a:lnTo>
                    <a:lnTo>
                      <a:pt x="16" y="377"/>
                    </a:lnTo>
                    <a:lnTo>
                      <a:pt x="10" y="401"/>
                    </a:lnTo>
                    <a:lnTo>
                      <a:pt x="6" y="426"/>
                    </a:lnTo>
                    <a:lnTo>
                      <a:pt x="3" y="451"/>
                    </a:lnTo>
                    <a:lnTo>
                      <a:pt x="1" y="476"/>
                    </a:lnTo>
                    <a:lnTo>
                      <a:pt x="0" y="502"/>
                    </a:lnTo>
                    <a:lnTo>
                      <a:pt x="0" y="7531"/>
                    </a:lnTo>
                    <a:lnTo>
                      <a:pt x="1" y="7557"/>
                    </a:lnTo>
                    <a:lnTo>
                      <a:pt x="3" y="7582"/>
                    </a:lnTo>
                    <a:lnTo>
                      <a:pt x="6" y="7607"/>
                    </a:lnTo>
                    <a:lnTo>
                      <a:pt x="10" y="7632"/>
                    </a:lnTo>
                    <a:lnTo>
                      <a:pt x="16" y="7656"/>
                    </a:lnTo>
                    <a:lnTo>
                      <a:pt x="22" y="7680"/>
                    </a:lnTo>
                    <a:lnTo>
                      <a:pt x="30" y="7703"/>
                    </a:lnTo>
                    <a:lnTo>
                      <a:pt x="39" y="7726"/>
                    </a:lnTo>
                    <a:lnTo>
                      <a:pt x="49" y="7749"/>
                    </a:lnTo>
                    <a:lnTo>
                      <a:pt x="60" y="7771"/>
                    </a:lnTo>
                    <a:lnTo>
                      <a:pt x="72" y="7792"/>
                    </a:lnTo>
                    <a:lnTo>
                      <a:pt x="85" y="7812"/>
                    </a:lnTo>
                    <a:lnTo>
                      <a:pt x="99" y="7831"/>
                    </a:lnTo>
                    <a:lnTo>
                      <a:pt x="115" y="7850"/>
                    </a:lnTo>
                    <a:lnTo>
                      <a:pt x="131" y="7868"/>
                    </a:lnTo>
                    <a:lnTo>
                      <a:pt x="147" y="7886"/>
                    </a:lnTo>
                    <a:lnTo>
                      <a:pt x="165" y="7902"/>
                    </a:lnTo>
                    <a:lnTo>
                      <a:pt x="183" y="7918"/>
                    </a:lnTo>
                    <a:lnTo>
                      <a:pt x="202" y="7933"/>
                    </a:lnTo>
                    <a:lnTo>
                      <a:pt x="221" y="7947"/>
                    </a:lnTo>
                    <a:lnTo>
                      <a:pt x="242" y="7960"/>
                    </a:lnTo>
                    <a:lnTo>
                      <a:pt x="263" y="7972"/>
                    </a:lnTo>
                    <a:lnTo>
                      <a:pt x="285" y="7983"/>
                    </a:lnTo>
                    <a:lnTo>
                      <a:pt x="307" y="7994"/>
                    </a:lnTo>
                    <a:lnTo>
                      <a:pt x="330" y="8003"/>
                    </a:lnTo>
                    <a:lnTo>
                      <a:pt x="353" y="8011"/>
                    </a:lnTo>
                    <a:lnTo>
                      <a:pt x="377" y="8017"/>
                    </a:lnTo>
                    <a:lnTo>
                      <a:pt x="401" y="8023"/>
                    </a:lnTo>
                    <a:lnTo>
                      <a:pt x="426" y="8027"/>
                    </a:lnTo>
                    <a:lnTo>
                      <a:pt x="452" y="8030"/>
                    </a:lnTo>
                    <a:lnTo>
                      <a:pt x="477" y="8032"/>
                    </a:lnTo>
                    <a:lnTo>
                      <a:pt x="503" y="8033"/>
                    </a:lnTo>
                    <a:lnTo>
                      <a:pt x="11568" y="8033"/>
                    </a:lnTo>
                    <a:lnTo>
                      <a:pt x="11594" y="8032"/>
                    </a:lnTo>
                    <a:lnTo>
                      <a:pt x="11619" y="8030"/>
                    </a:lnTo>
                    <a:lnTo>
                      <a:pt x="11645" y="8027"/>
                    </a:lnTo>
                    <a:lnTo>
                      <a:pt x="11670" y="8023"/>
                    </a:lnTo>
                    <a:lnTo>
                      <a:pt x="11694" y="8017"/>
                    </a:lnTo>
                    <a:lnTo>
                      <a:pt x="11718" y="8011"/>
                    </a:lnTo>
                    <a:lnTo>
                      <a:pt x="11741" y="8003"/>
                    </a:lnTo>
                    <a:lnTo>
                      <a:pt x="11764" y="7994"/>
                    </a:lnTo>
                    <a:lnTo>
                      <a:pt x="11786" y="7983"/>
                    </a:lnTo>
                    <a:lnTo>
                      <a:pt x="11809" y="7972"/>
                    </a:lnTo>
                    <a:lnTo>
                      <a:pt x="11829" y="7960"/>
                    </a:lnTo>
                    <a:lnTo>
                      <a:pt x="11850" y="7947"/>
                    </a:lnTo>
                    <a:lnTo>
                      <a:pt x="11869" y="7933"/>
                    </a:lnTo>
                    <a:lnTo>
                      <a:pt x="11888" y="7918"/>
                    </a:lnTo>
                    <a:lnTo>
                      <a:pt x="11906" y="7902"/>
                    </a:lnTo>
                    <a:lnTo>
                      <a:pt x="11924" y="7886"/>
                    </a:lnTo>
                    <a:lnTo>
                      <a:pt x="11940" y="7868"/>
                    </a:lnTo>
                    <a:lnTo>
                      <a:pt x="11956" y="7850"/>
                    </a:lnTo>
                    <a:lnTo>
                      <a:pt x="11972" y="7831"/>
                    </a:lnTo>
                    <a:lnTo>
                      <a:pt x="11986" y="7812"/>
                    </a:lnTo>
                    <a:lnTo>
                      <a:pt x="11999" y="7792"/>
                    </a:lnTo>
                    <a:lnTo>
                      <a:pt x="12011" y="7771"/>
                    </a:lnTo>
                    <a:lnTo>
                      <a:pt x="12022" y="7749"/>
                    </a:lnTo>
                    <a:lnTo>
                      <a:pt x="12032" y="7726"/>
                    </a:lnTo>
                    <a:lnTo>
                      <a:pt x="12041" y="7703"/>
                    </a:lnTo>
                    <a:lnTo>
                      <a:pt x="12049" y="7680"/>
                    </a:lnTo>
                    <a:lnTo>
                      <a:pt x="12055" y="7656"/>
                    </a:lnTo>
                    <a:lnTo>
                      <a:pt x="12061" y="7632"/>
                    </a:lnTo>
                    <a:lnTo>
                      <a:pt x="12065" y="7607"/>
                    </a:lnTo>
                    <a:lnTo>
                      <a:pt x="12068" y="7582"/>
                    </a:lnTo>
                    <a:lnTo>
                      <a:pt x="12070" y="7557"/>
                    </a:lnTo>
                    <a:lnTo>
                      <a:pt x="12071" y="7531"/>
                    </a:lnTo>
                    <a:lnTo>
                      <a:pt x="12071" y="502"/>
                    </a:lnTo>
                    <a:lnTo>
                      <a:pt x="12070" y="476"/>
                    </a:lnTo>
                    <a:lnTo>
                      <a:pt x="12068" y="451"/>
                    </a:lnTo>
                    <a:lnTo>
                      <a:pt x="12065" y="426"/>
                    </a:lnTo>
                    <a:lnTo>
                      <a:pt x="12061" y="401"/>
                    </a:lnTo>
                    <a:lnTo>
                      <a:pt x="12055" y="377"/>
                    </a:lnTo>
                    <a:lnTo>
                      <a:pt x="12049" y="353"/>
                    </a:lnTo>
                    <a:lnTo>
                      <a:pt x="12041" y="329"/>
                    </a:lnTo>
                    <a:lnTo>
                      <a:pt x="12032" y="306"/>
                    </a:lnTo>
                    <a:lnTo>
                      <a:pt x="12022" y="284"/>
                    </a:lnTo>
                    <a:lnTo>
                      <a:pt x="12011" y="263"/>
                    </a:lnTo>
                    <a:lnTo>
                      <a:pt x="11999" y="242"/>
                    </a:lnTo>
                    <a:lnTo>
                      <a:pt x="11986" y="221"/>
                    </a:lnTo>
                    <a:lnTo>
                      <a:pt x="11972" y="202"/>
                    </a:lnTo>
                    <a:lnTo>
                      <a:pt x="11956" y="183"/>
                    </a:lnTo>
                    <a:lnTo>
                      <a:pt x="11940" y="165"/>
                    </a:lnTo>
                    <a:lnTo>
                      <a:pt x="11924" y="147"/>
                    </a:lnTo>
                    <a:lnTo>
                      <a:pt x="11906" y="131"/>
                    </a:lnTo>
                    <a:lnTo>
                      <a:pt x="11888" y="115"/>
                    </a:lnTo>
                    <a:lnTo>
                      <a:pt x="11869" y="100"/>
                    </a:lnTo>
                    <a:lnTo>
                      <a:pt x="11850" y="85"/>
                    </a:lnTo>
                    <a:lnTo>
                      <a:pt x="11829" y="72"/>
                    </a:lnTo>
                    <a:lnTo>
                      <a:pt x="11809" y="60"/>
                    </a:lnTo>
                    <a:lnTo>
                      <a:pt x="11786" y="49"/>
                    </a:lnTo>
                    <a:lnTo>
                      <a:pt x="11764" y="39"/>
                    </a:lnTo>
                    <a:lnTo>
                      <a:pt x="11741" y="30"/>
                    </a:lnTo>
                    <a:lnTo>
                      <a:pt x="11718" y="22"/>
                    </a:lnTo>
                    <a:lnTo>
                      <a:pt x="11694" y="16"/>
                    </a:lnTo>
                    <a:lnTo>
                      <a:pt x="11670" y="10"/>
                    </a:lnTo>
                    <a:lnTo>
                      <a:pt x="11645" y="6"/>
                    </a:lnTo>
                    <a:lnTo>
                      <a:pt x="11619" y="3"/>
                    </a:lnTo>
                    <a:lnTo>
                      <a:pt x="11594" y="1"/>
                    </a:lnTo>
                    <a:lnTo>
                      <a:pt x="1156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17" tIns="48208" rIns="96417" bIns="48208" numCol="1" anchor="t" anchorCtr="0" compatLnSpc="1"/>
              <a:p>
                <a:pPr>
                  <a:lnSpc>
                    <a:spcPct val="130000"/>
                  </a:lnSpc>
                </a:pPr>
                <a:endParaRPr lang="id-ID" sz="2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9109" name="Freeform 92"/>
              <p:cNvSpPr>
                <a:spLocks noEditPoints="1"/>
              </p:cNvSpPr>
              <p:nvPr/>
            </p:nvSpPr>
            <p:spPr bwMode="auto">
              <a:xfrm>
                <a:off x="6964363" y="2108200"/>
                <a:ext cx="690562" cy="646113"/>
              </a:xfrm>
              <a:custGeom>
                <a:avLst/>
                <a:gdLst>
                  <a:gd name="T0" fmla="*/ 15066 w 16095"/>
                  <a:gd name="T1" fmla="*/ 11696 h 15059"/>
                  <a:gd name="T2" fmla="*/ 14988 w 16095"/>
                  <a:gd name="T3" fmla="*/ 11847 h 15059"/>
                  <a:gd name="T4" fmla="*/ 14867 w 16095"/>
                  <a:gd name="T5" fmla="*/ 11963 h 15059"/>
                  <a:gd name="T6" fmla="*/ 14712 w 16095"/>
                  <a:gd name="T7" fmla="*/ 12033 h 15059"/>
                  <a:gd name="T8" fmla="*/ 6036 w 16095"/>
                  <a:gd name="T9" fmla="*/ 12049 h 15059"/>
                  <a:gd name="T10" fmla="*/ 1359 w 16095"/>
                  <a:gd name="T11" fmla="*/ 12027 h 15059"/>
                  <a:gd name="T12" fmla="*/ 1208 w 16095"/>
                  <a:gd name="T13" fmla="*/ 11949 h 15059"/>
                  <a:gd name="T14" fmla="*/ 1091 w 16095"/>
                  <a:gd name="T15" fmla="*/ 11828 h 15059"/>
                  <a:gd name="T16" fmla="*/ 1022 w 16095"/>
                  <a:gd name="T17" fmla="*/ 11672 h 15059"/>
                  <a:gd name="T18" fmla="*/ 1007 w 16095"/>
                  <a:gd name="T19" fmla="*/ 1480 h 15059"/>
                  <a:gd name="T20" fmla="*/ 1045 w 16095"/>
                  <a:gd name="T21" fmla="*/ 1310 h 15059"/>
                  <a:gd name="T22" fmla="*/ 1137 w 16095"/>
                  <a:gd name="T23" fmla="*/ 1169 h 15059"/>
                  <a:gd name="T24" fmla="*/ 1268 w 16095"/>
                  <a:gd name="T25" fmla="*/ 1064 h 15059"/>
                  <a:gd name="T26" fmla="*/ 1432 w 16095"/>
                  <a:gd name="T27" fmla="*/ 1010 h 15059"/>
                  <a:gd name="T28" fmla="*/ 14663 w 16095"/>
                  <a:gd name="T29" fmla="*/ 1010 h 15059"/>
                  <a:gd name="T30" fmla="*/ 14826 w 16095"/>
                  <a:gd name="T31" fmla="*/ 1064 h 15059"/>
                  <a:gd name="T32" fmla="*/ 14958 w 16095"/>
                  <a:gd name="T33" fmla="*/ 1169 h 15059"/>
                  <a:gd name="T34" fmla="*/ 15050 w 16095"/>
                  <a:gd name="T35" fmla="*/ 1310 h 15059"/>
                  <a:gd name="T36" fmla="*/ 15088 w 16095"/>
                  <a:gd name="T37" fmla="*/ 1480 h 15059"/>
                  <a:gd name="T38" fmla="*/ 1279 w 16095"/>
                  <a:gd name="T39" fmla="*/ 17 h 15059"/>
                  <a:gd name="T40" fmla="*/ 790 w 16095"/>
                  <a:gd name="T41" fmla="*/ 182 h 15059"/>
                  <a:gd name="T42" fmla="*/ 391 w 16095"/>
                  <a:gd name="T43" fmla="*/ 493 h 15059"/>
                  <a:gd name="T44" fmla="*/ 119 w 16095"/>
                  <a:gd name="T45" fmla="*/ 920 h 15059"/>
                  <a:gd name="T46" fmla="*/ 2 w 16095"/>
                  <a:gd name="T47" fmla="*/ 1429 h 15059"/>
                  <a:gd name="T48" fmla="*/ 47 w 16095"/>
                  <a:gd name="T49" fmla="*/ 11922 h 15059"/>
                  <a:gd name="T50" fmla="*/ 257 w 16095"/>
                  <a:gd name="T51" fmla="*/ 12387 h 15059"/>
                  <a:gd name="T52" fmla="*/ 604 w 16095"/>
                  <a:gd name="T53" fmla="*/ 12752 h 15059"/>
                  <a:gd name="T54" fmla="*/ 1056 w 16095"/>
                  <a:gd name="T55" fmla="*/ 12984 h 15059"/>
                  <a:gd name="T56" fmla="*/ 6539 w 16095"/>
                  <a:gd name="T57" fmla="*/ 13053 h 15059"/>
                  <a:gd name="T58" fmla="*/ 3299 w 16095"/>
                  <a:gd name="T59" fmla="*/ 14106 h 15059"/>
                  <a:gd name="T60" fmla="*/ 3180 w 16095"/>
                  <a:gd name="T61" fmla="*/ 14188 h 15059"/>
                  <a:gd name="T62" fmla="*/ 3089 w 16095"/>
                  <a:gd name="T63" fmla="*/ 14299 h 15059"/>
                  <a:gd name="T64" fmla="*/ 3034 w 16095"/>
                  <a:gd name="T65" fmla="*/ 14431 h 15059"/>
                  <a:gd name="T66" fmla="*/ 3019 w 16095"/>
                  <a:gd name="T67" fmla="*/ 14583 h 15059"/>
                  <a:gd name="T68" fmla="*/ 3057 w 16095"/>
                  <a:gd name="T69" fmla="*/ 14753 h 15059"/>
                  <a:gd name="T70" fmla="*/ 3149 w 16095"/>
                  <a:gd name="T71" fmla="*/ 14894 h 15059"/>
                  <a:gd name="T72" fmla="*/ 3280 w 16095"/>
                  <a:gd name="T73" fmla="*/ 14999 h 15059"/>
                  <a:gd name="T74" fmla="*/ 3444 w 16095"/>
                  <a:gd name="T75" fmla="*/ 15053 h 15059"/>
                  <a:gd name="T76" fmla="*/ 12651 w 16095"/>
                  <a:gd name="T77" fmla="*/ 15053 h 15059"/>
                  <a:gd name="T78" fmla="*/ 12814 w 16095"/>
                  <a:gd name="T79" fmla="*/ 14999 h 15059"/>
                  <a:gd name="T80" fmla="*/ 12946 w 16095"/>
                  <a:gd name="T81" fmla="*/ 14894 h 15059"/>
                  <a:gd name="T82" fmla="*/ 13038 w 16095"/>
                  <a:gd name="T83" fmla="*/ 14753 h 15059"/>
                  <a:gd name="T84" fmla="*/ 13076 w 16095"/>
                  <a:gd name="T85" fmla="*/ 14583 h 15059"/>
                  <a:gd name="T86" fmla="*/ 13061 w 16095"/>
                  <a:gd name="T87" fmla="*/ 14431 h 15059"/>
                  <a:gd name="T88" fmla="*/ 13006 w 16095"/>
                  <a:gd name="T89" fmla="*/ 14299 h 15059"/>
                  <a:gd name="T90" fmla="*/ 12915 w 16095"/>
                  <a:gd name="T91" fmla="*/ 14188 h 15059"/>
                  <a:gd name="T92" fmla="*/ 12796 w 16095"/>
                  <a:gd name="T93" fmla="*/ 14106 h 15059"/>
                  <a:gd name="T94" fmla="*/ 9556 w 16095"/>
                  <a:gd name="T95" fmla="*/ 13053 h 15059"/>
                  <a:gd name="T96" fmla="*/ 15039 w 16095"/>
                  <a:gd name="T97" fmla="*/ 12984 h 15059"/>
                  <a:gd name="T98" fmla="*/ 15491 w 16095"/>
                  <a:gd name="T99" fmla="*/ 12752 h 15059"/>
                  <a:gd name="T100" fmla="*/ 15838 w 16095"/>
                  <a:gd name="T101" fmla="*/ 12387 h 15059"/>
                  <a:gd name="T102" fmla="*/ 16048 w 16095"/>
                  <a:gd name="T103" fmla="*/ 11922 h 15059"/>
                  <a:gd name="T104" fmla="*/ 16093 w 16095"/>
                  <a:gd name="T105" fmla="*/ 1429 h 15059"/>
                  <a:gd name="T106" fmla="*/ 15976 w 16095"/>
                  <a:gd name="T107" fmla="*/ 920 h 15059"/>
                  <a:gd name="T108" fmla="*/ 15703 w 16095"/>
                  <a:gd name="T109" fmla="*/ 493 h 15059"/>
                  <a:gd name="T110" fmla="*/ 15305 w 16095"/>
                  <a:gd name="T111" fmla="*/ 182 h 15059"/>
                  <a:gd name="T112" fmla="*/ 14815 w 16095"/>
                  <a:gd name="T113" fmla="*/ 17 h 15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95" h="15059">
                    <a:moveTo>
                      <a:pt x="15089" y="11547"/>
                    </a:moveTo>
                    <a:lnTo>
                      <a:pt x="15088" y="11573"/>
                    </a:lnTo>
                    <a:lnTo>
                      <a:pt x="15086" y="11598"/>
                    </a:lnTo>
                    <a:lnTo>
                      <a:pt x="15083" y="11623"/>
                    </a:lnTo>
                    <a:lnTo>
                      <a:pt x="15079" y="11648"/>
                    </a:lnTo>
                    <a:lnTo>
                      <a:pt x="15073" y="11672"/>
                    </a:lnTo>
                    <a:lnTo>
                      <a:pt x="15066" y="11696"/>
                    </a:lnTo>
                    <a:lnTo>
                      <a:pt x="15059" y="11719"/>
                    </a:lnTo>
                    <a:lnTo>
                      <a:pt x="15050" y="11743"/>
                    </a:lnTo>
                    <a:lnTo>
                      <a:pt x="15040" y="11765"/>
                    </a:lnTo>
                    <a:lnTo>
                      <a:pt x="15029" y="11786"/>
                    </a:lnTo>
                    <a:lnTo>
                      <a:pt x="15016" y="11807"/>
                    </a:lnTo>
                    <a:lnTo>
                      <a:pt x="15003" y="11828"/>
                    </a:lnTo>
                    <a:lnTo>
                      <a:pt x="14988" y="11847"/>
                    </a:lnTo>
                    <a:lnTo>
                      <a:pt x="14974" y="11866"/>
                    </a:lnTo>
                    <a:lnTo>
                      <a:pt x="14958" y="11884"/>
                    </a:lnTo>
                    <a:lnTo>
                      <a:pt x="14941" y="11902"/>
                    </a:lnTo>
                    <a:lnTo>
                      <a:pt x="14924" y="11918"/>
                    </a:lnTo>
                    <a:lnTo>
                      <a:pt x="14906" y="11934"/>
                    </a:lnTo>
                    <a:lnTo>
                      <a:pt x="14887" y="11949"/>
                    </a:lnTo>
                    <a:lnTo>
                      <a:pt x="14867" y="11963"/>
                    </a:lnTo>
                    <a:lnTo>
                      <a:pt x="14847" y="11977"/>
                    </a:lnTo>
                    <a:lnTo>
                      <a:pt x="14826" y="11989"/>
                    </a:lnTo>
                    <a:lnTo>
                      <a:pt x="14803" y="12000"/>
                    </a:lnTo>
                    <a:lnTo>
                      <a:pt x="14781" y="12010"/>
                    </a:lnTo>
                    <a:lnTo>
                      <a:pt x="14759" y="12019"/>
                    </a:lnTo>
                    <a:lnTo>
                      <a:pt x="14735" y="12027"/>
                    </a:lnTo>
                    <a:lnTo>
                      <a:pt x="14712" y="12033"/>
                    </a:lnTo>
                    <a:lnTo>
                      <a:pt x="14687" y="12039"/>
                    </a:lnTo>
                    <a:lnTo>
                      <a:pt x="14663" y="12043"/>
                    </a:lnTo>
                    <a:lnTo>
                      <a:pt x="14637" y="12047"/>
                    </a:lnTo>
                    <a:lnTo>
                      <a:pt x="14612" y="12048"/>
                    </a:lnTo>
                    <a:lnTo>
                      <a:pt x="14586" y="12049"/>
                    </a:lnTo>
                    <a:lnTo>
                      <a:pt x="10059" y="12049"/>
                    </a:lnTo>
                    <a:lnTo>
                      <a:pt x="6036" y="12049"/>
                    </a:lnTo>
                    <a:lnTo>
                      <a:pt x="1509" y="12049"/>
                    </a:lnTo>
                    <a:lnTo>
                      <a:pt x="1483" y="12048"/>
                    </a:lnTo>
                    <a:lnTo>
                      <a:pt x="1458" y="12047"/>
                    </a:lnTo>
                    <a:lnTo>
                      <a:pt x="1432" y="12043"/>
                    </a:lnTo>
                    <a:lnTo>
                      <a:pt x="1407" y="12039"/>
                    </a:lnTo>
                    <a:lnTo>
                      <a:pt x="1383" y="12033"/>
                    </a:lnTo>
                    <a:lnTo>
                      <a:pt x="1359" y="12027"/>
                    </a:lnTo>
                    <a:lnTo>
                      <a:pt x="1336" y="12019"/>
                    </a:lnTo>
                    <a:lnTo>
                      <a:pt x="1313" y="12010"/>
                    </a:lnTo>
                    <a:lnTo>
                      <a:pt x="1291" y="12000"/>
                    </a:lnTo>
                    <a:lnTo>
                      <a:pt x="1268" y="11989"/>
                    </a:lnTo>
                    <a:lnTo>
                      <a:pt x="1248" y="11977"/>
                    </a:lnTo>
                    <a:lnTo>
                      <a:pt x="1227" y="11963"/>
                    </a:lnTo>
                    <a:lnTo>
                      <a:pt x="1208" y="11949"/>
                    </a:lnTo>
                    <a:lnTo>
                      <a:pt x="1189" y="11934"/>
                    </a:lnTo>
                    <a:lnTo>
                      <a:pt x="1171" y="11918"/>
                    </a:lnTo>
                    <a:lnTo>
                      <a:pt x="1153" y="11902"/>
                    </a:lnTo>
                    <a:lnTo>
                      <a:pt x="1137" y="11884"/>
                    </a:lnTo>
                    <a:lnTo>
                      <a:pt x="1121" y="11866"/>
                    </a:lnTo>
                    <a:lnTo>
                      <a:pt x="1106" y="11847"/>
                    </a:lnTo>
                    <a:lnTo>
                      <a:pt x="1091" y="11828"/>
                    </a:lnTo>
                    <a:lnTo>
                      <a:pt x="1078" y="11807"/>
                    </a:lnTo>
                    <a:lnTo>
                      <a:pt x="1066" y="11786"/>
                    </a:lnTo>
                    <a:lnTo>
                      <a:pt x="1055" y="11765"/>
                    </a:lnTo>
                    <a:lnTo>
                      <a:pt x="1045" y="11743"/>
                    </a:lnTo>
                    <a:lnTo>
                      <a:pt x="1036" y="11719"/>
                    </a:lnTo>
                    <a:lnTo>
                      <a:pt x="1028" y="11696"/>
                    </a:lnTo>
                    <a:lnTo>
                      <a:pt x="1022" y="11672"/>
                    </a:lnTo>
                    <a:lnTo>
                      <a:pt x="1016" y="11648"/>
                    </a:lnTo>
                    <a:lnTo>
                      <a:pt x="1012" y="11623"/>
                    </a:lnTo>
                    <a:lnTo>
                      <a:pt x="1009" y="11598"/>
                    </a:lnTo>
                    <a:lnTo>
                      <a:pt x="1007" y="11573"/>
                    </a:lnTo>
                    <a:lnTo>
                      <a:pt x="1006" y="11547"/>
                    </a:lnTo>
                    <a:lnTo>
                      <a:pt x="1006" y="1506"/>
                    </a:lnTo>
                    <a:lnTo>
                      <a:pt x="1007" y="1480"/>
                    </a:lnTo>
                    <a:lnTo>
                      <a:pt x="1009" y="1455"/>
                    </a:lnTo>
                    <a:lnTo>
                      <a:pt x="1012" y="1430"/>
                    </a:lnTo>
                    <a:lnTo>
                      <a:pt x="1016" y="1405"/>
                    </a:lnTo>
                    <a:lnTo>
                      <a:pt x="1022" y="1381"/>
                    </a:lnTo>
                    <a:lnTo>
                      <a:pt x="1028" y="1356"/>
                    </a:lnTo>
                    <a:lnTo>
                      <a:pt x="1036" y="1333"/>
                    </a:lnTo>
                    <a:lnTo>
                      <a:pt x="1045" y="1310"/>
                    </a:lnTo>
                    <a:lnTo>
                      <a:pt x="1055" y="1288"/>
                    </a:lnTo>
                    <a:lnTo>
                      <a:pt x="1066" y="1267"/>
                    </a:lnTo>
                    <a:lnTo>
                      <a:pt x="1078" y="1246"/>
                    </a:lnTo>
                    <a:lnTo>
                      <a:pt x="1091" y="1225"/>
                    </a:lnTo>
                    <a:lnTo>
                      <a:pt x="1106" y="1206"/>
                    </a:lnTo>
                    <a:lnTo>
                      <a:pt x="1121" y="1187"/>
                    </a:lnTo>
                    <a:lnTo>
                      <a:pt x="1137" y="1169"/>
                    </a:lnTo>
                    <a:lnTo>
                      <a:pt x="1153" y="1151"/>
                    </a:lnTo>
                    <a:lnTo>
                      <a:pt x="1171" y="1135"/>
                    </a:lnTo>
                    <a:lnTo>
                      <a:pt x="1189" y="1119"/>
                    </a:lnTo>
                    <a:lnTo>
                      <a:pt x="1208" y="1103"/>
                    </a:lnTo>
                    <a:lnTo>
                      <a:pt x="1227" y="1090"/>
                    </a:lnTo>
                    <a:lnTo>
                      <a:pt x="1248" y="1077"/>
                    </a:lnTo>
                    <a:lnTo>
                      <a:pt x="1268" y="1064"/>
                    </a:lnTo>
                    <a:lnTo>
                      <a:pt x="1291" y="1053"/>
                    </a:lnTo>
                    <a:lnTo>
                      <a:pt x="1313" y="1043"/>
                    </a:lnTo>
                    <a:lnTo>
                      <a:pt x="1336" y="1034"/>
                    </a:lnTo>
                    <a:lnTo>
                      <a:pt x="1359" y="1027"/>
                    </a:lnTo>
                    <a:lnTo>
                      <a:pt x="1383" y="1020"/>
                    </a:lnTo>
                    <a:lnTo>
                      <a:pt x="1407" y="1014"/>
                    </a:lnTo>
                    <a:lnTo>
                      <a:pt x="1432" y="1010"/>
                    </a:lnTo>
                    <a:lnTo>
                      <a:pt x="1458" y="1007"/>
                    </a:lnTo>
                    <a:lnTo>
                      <a:pt x="1483" y="1005"/>
                    </a:lnTo>
                    <a:lnTo>
                      <a:pt x="1509" y="1004"/>
                    </a:lnTo>
                    <a:lnTo>
                      <a:pt x="14586" y="1004"/>
                    </a:lnTo>
                    <a:lnTo>
                      <a:pt x="14612" y="1005"/>
                    </a:lnTo>
                    <a:lnTo>
                      <a:pt x="14637" y="1007"/>
                    </a:lnTo>
                    <a:lnTo>
                      <a:pt x="14663" y="1010"/>
                    </a:lnTo>
                    <a:lnTo>
                      <a:pt x="14687" y="1014"/>
                    </a:lnTo>
                    <a:lnTo>
                      <a:pt x="14712" y="1020"/>
                    </a:lnTo>
                    <a:lnTo>
                      <a:pt x="14735" y="1027"/>
                    </a:lnTo>
                    <a:lnTo>
                      <a:pt x="14759" y="1034"/>
                    </a:lnTo>
                    <a:lnTo>
                      <a:pt x="14781" y="1043"/>
                    </a:lnTo>
                    <a:lnTo>
                      <a:pt x="14803" y="1053"/>
                    </a:lnTo>
                    <a:lnTo>
                      <a:pt x="14826" y="1064"/>
                    </a:lnTo>
                    <a:lnTo>
                      <a:pt x="14847" y="1077"/>
                    </a:lnTo>
                    <a:lnTo>
                      <a:pt x="14867" y="1090"/>
                    </a:lnTo>
                    <a:lnTo>
                      <a:pt x="14887" y="1103"/>
                    </a:lnTo>
                    <a:lnTo>
                      <a:pt x="14906" y="1119"/>
                    </a:lnTo>
                    <a:lnTo>
                      <a:pt x="14924" y="1135"/>
                    </a:lnTo>
                    <a:lnTo>
                      <a:pt x="14941" y="1151"/>
                    </a:lnTo>
                    <a:lnTo>
                      <a:pt x="14958" y="1169"/>
                    </a:lnTo>
                    <a:lnTo>
                      <a:pt x="14974" y="1187"/>
                    </a:lnTo>
                    <a:lnTo>
                      <a:pt x="14988" y="1206"/>
                    </a:lnTo>
                    <a:lnTo>
                      <a:pt x="15003" y="1225"/>
                    </a:lnTo>
                    <a:lnTo>
                      <a:pt x="15016" y="1246"/>
                    </a:lnTo>
                    <a:lnTo>
                      <a:pt x="15029" y="1267"/>
                    </a:lnTo>
                    <a:lnTo>
                      <a:pt x="15040" y="1288"/>
                    </a:lnTo>
                    <a:lnTo>
                      <a:pt x="15050" y="1310"/>
                    </a:lnTo>
                    <a:lnTo>
                      <a:pt x="15059" y="1333"/>
                    </a:lnTo>
                    <a:lnTo>
                      <a:pt x="15066" y="1356"/>
                    </a:lnTo>
                    <a:lnTo>
                      <a:pt x="15073" y="1381"/>
                    </a:lnTo>
                    <a:lnTo>
                      <a:pt x="15079" y="1405"/>
                    </a:lnTo>
                    <a:lnTo>
                      <a:pt x="15083" y="1430"/>
                    </a:lnTo>
                    <a:lnTo>
                      <a:pt x="15086" y="1455"/>
                    </a:lnTo>
                    <a:lnTo>
                      <a:pt x="15088" y="1480"/>
                    </a:lnTo>
                    <a:lnTo>
                      <a:pt x="15089" y="1506"/>
                    </a:lnTo>
                    <a:lnTo>
                      <a:pt x="15089" y="11547"/>
                    </a:lnTo>
                    <a:close/>
                    <a:moveTo>
                      <a:pt x="14586" y="0"/>
                    </a:moveTo>
                    <a:lnTo>
                      <a:pt x="1509" y="0"/>
                    </a:lnTo>
                    <a:lnTo>
                      <a:pt x="1431" y="2"/>
                    </a:lnTo>
                    <a:lnTo>
                      <a:pt x="1354" y="8"/>
                    </a:lnTo>
                    <a:lnTo>
                      <a:pt x="1279" y="17"/>
                    </a:lnTo>
                    <a:lnTo>
                      <a:pt x="1204" y="30"/>
                    </a:lnTo>
                    <a:lnTo>
                      <a:pt x="1132" y="47"/>
                    </a:lnTo>
                    <a:lnTo>
                      <a:pt x="1060" y="67"/>
                    </a:lnTo>
                    <a:lnTo>
                      <a:pt x="990" y="91"/>
                    </a:lnTo>
                    <a:lnTo>
                      <a:pt x="921" y="118"/>
                    </a:lnTo>
                    <a:lnTo>
                      <a:pt x="854" y="149"/>
                    </a:lnTo>
                    <a:lnTo>
                      <a:pt x="790" y="182"/>
                    </a:lnTo>
                    <a:lnTo>
                      <a:pt x="726" y="218"/>
                    </a:lnTo>
                    <a:lnTo>
                      <a:pt x="665" y="257"/>
                    </a:lnTo>
                    <a:lnTo>
                      <a:pt x="606" y="299"/>
                    </a:lnTo>
                    <a:lnTo>
                      <a:pt x="549" y="344"/>
                    </a:lnTo>
                    <a:lnTo>
                      <a:pt x="494" y="392"/>
                    </a:lnTo>
                    <a:lnTo>
                      <a:pt x="442" y="441"/>
                    </a:lnTo>
                    <a:lnTo>
                      <a:pt x="391" y="493"/>
                    </a:lnTo>
                    <a:lnTo>
                      <a:pt x="344" y="548"/>
                    </a:lnTo>
                    <a:lnTo>
                      <a:pt x="300" y="605"/>
                    </a:lnTo>
                    <a:lnTo>
                      <a:pt x="258" y="664"/>
                    </a:lnTo>
                    <a:lnTo>
                      <a:pt x="218" y="725"/>
                    </a:lnTo>
                    <a:lnTo>
                      <a:pt x="182" y="788"/>
                    </a:lnTo>
                    <a:lnTo>
                      <a:pt x="149" y="853"/>
                    </a:lnTo>
                    <a:lnTo>
                      <a:pt x="119" y="920"/>
                    </a:lnTo>
                    <a:lnTo>
                      <a:pt x="92" y="988"/>
                    </a:lnTo>
                    <a:lnTo>
                      <a:pt x="67" y="1058"/>
                    </a:lnTo>
                    <a:lnTo>
                      <a:pt x="47" y="1130"/>
                    </a:lnTo>
                    <a:lnTo>
                      <a:pt x="30" y="1203"/>
                    </a:lnTo>
                    <a:lnTo>
                      <a:pt x="17" y="1277"/>
                    </a:lnTo>
                    <a:lnTo>
                      <a:pt x="8" y="1352"/>
                    </a:lnTo>
                    <a:lnTo>
                      <a:pt x="2" y="1429"/>
                    </a:lnTo>
                    <a:lnTo>
                      <a:pt x="0" y="1506"/>
                    </a:lnTo>
                    <a:lnTo>
                      <a:pt x="0" y="11547"/>
                    </a:lnTo>
                    <a:lnTo>
                      <a:pt x="2" y="11624"/>
                    </a:lnTo>
                    <a:lnTo>
                      <a:pt x="8" y="11700"/>
                    </a:lnTo>
                    <a:lnTo>
                      <a:pt x="17" y="11776"/>
                    </a:lnTo>
                    <a:lnTo>
                      <a:pt x="30" y="11850"/>
                    </a:lnTo>
                    <a:lnTo>
                      <a:pt x="47" y="11922"/>
                    </a:lnTo>
                    <a:lnTo>
                      <a:pt x="67" y="11994"/>
                    </a:lnTo>
                    <a:lnTo>
                      <a:pt x="92" y="12064"/>
                    </a:lnTo>
                    <a:lnTo>
                      <a:pt x="118" y="12132"/>
                    </a:lnTo>
                    <a:lnTo>
                      <a:pt x="148" y="12198"/>
                    </a:lnTo>
                    <a:lnTo>
                      <a:pt x="181" y="12264"/>
                    </a:lnTo>
                    <a:lnTo>
                      <a:pt x="217" y="12326"/>
                    </a:lnTo>
                    <a:lnTo>
                      <a:pt x="257" y="12387"/>
                    </a:lnTo>
                    <a:lnTo>
                      <a:pt x="299" y="12446"/>
                    </a:lnTo>
                    <a:lnTo>
                      <a:pt x="343" y="12504"/>
                    </a:lnTo>
                    <a:lnTo>
                      <a:pt x="390" y="12558"/>
                    </a:lnTo>
                    <a:lnTo>
                      <a:pt x="441" y="12610"/>
                    </a:lnTo>
                    <a:lnTo>
                      <a:pt x="493" y="12660"/>
                    </a:lnTo>
                    <a:lnTo>
                      <a:pt x="547" y="12707"/>
                    </a:lnTo>
                    <a:lnTo>
                      <a:pt x="604" y="12752"/>
                    </a:lnTo>
                    <a:lnTo>
                      <a:pt x="663" y="12794"/>
                    </a:lnTo>
                    <a:lnTo>
                      <a:pt x="724" y="12833"/>
                    </a:lnTo>
                    <a:lnTo>
                      <a:pt x="787" y="12869"/>
                    </a:lnTo>
                    <a:lnTo>
                      <a:pt x="852" y="12902"/>
                    </a:lnTo>
                    <a:lnTo>
                      <a:pt x="918" y="12933"/>
                    </a:lnTo>
                    <a:lnTo>
                      <a:pt x="987" y="12959"/>
                    </a:lnTo>
                    <a:lnTo>
                      <a:pt x="1056" y="12984"/>
                    </a:lnTo>
                    <a:lnTo>
                      <a:pt x="1128" y="13004"/>
                    </a:lnTo>
                    <a:lnTo>
                      <a:pt x="1201" y="13021"/>
                    </a:lnTo>
                    <a:lnTo>
                      <a:pt x="1275" y="13035"/>
                    </a:lnTo>
                    <a:lnTo>
                      <a:pt x="1350" y="13044"/>
                    </a:lnTo>
                    <a:lnTo>
                      <a:pt x="1426" y="13050"/>
                    </a:lnTo>
                    <a:lnTo>
                      <a:pt x="1504" y="13053"/>
                    </a:lnTo>
                    <a:lnTo>
                      <a:pt x="6539" y="13053"/>
                    </a:lnTo>
                    <a:lnTo>
                      <a:pt x="6539" y="13663"/>
                    </a:lnTo>
                    <a:lnTo>
                      <a:pt x="3399" y="14070"/>
                    </a:lnTo>
                    <a:lnTo>
                      <a:pt x="3378" y="14076"/>
                    </a:lnTo>
                    <a:lnTo>
                      <a:pt x="3358" y="14082"/>
                    </a:lnTo>
                    <a:lnTo>
                      <a:pt x="3338" y="14090"/>
                    </a:lnTo>
                    <a:lnTo>
                      <a:pt x="3319" y="14098"/>
                    </a:lnTo>
                    <a:lnTo>
                      <a:pt x="3299" y="14106"/>
                    </a:lnTo>
                    <a:lnTo>
                      <a:pt x="3280" y="14116"/>
                    </a:lnTo>
                    <a:lnTo>
                      <a:pt x="3262" y="14126"/>
                    </a:lnTo>
                    <a:lnTo>
                      <a:pt x="3245" y="14137"/>
                    </a:lnTo>
                    <a:lnTo>
                      <a:pt x="3228" y="14149"/>
                    </a:lnTo>
                    <a:lnTo>
                      <a:pt x="3211" y="14161"/>
                    </a:lnTo>
                    <a:lnTo>
                      <a:pt x="3196" y="14174"/>
                    </a:lnTo>
                    <a:lnTo>
                      <a:pt x="3180" y="14188"/>
                    </a:lnTo>
                    <a:lnTo>
                      <a:pt x="3166" y="14203"/>
                    </a:lnTo>
                    <a:lnTo>
                      <a:pt x="3151" y="14217"/>
                    </a:lnTo>
                    <a:lnTo>
                      <a:pt x="3138" y="14233"/>
                    </a:lnTo>
                    <a:lnTo>
                      <a:pt x="3124" y="14249"/>
                    </a:lnTo>
                    <a:lnTo>
                      <a:pt x="3112" y="14265"/>
                    </a:lnTo>
                    <a:lnTo>
                      <a:pt x="3100" y="14282"/>
                    </a:lnTo>
                    <a:lnTo>
                      <a:pt x="3089" y="14299"/>
                    </a:lnTo>
                    <a:lnTo>
                      <a:pt x="3079" y="14316"/>
                    </a:lnTo>
                    <a:lnTo>
                      <a:pt x="3070" y="14335"/>
                    </a:lnTo>
                    <a:lnTo>
                      <a:pt x="3061" y="14353"/>
                    </a:lnTo>
                    <a:lnTo>
                      <a:pt x="3053" y="14372"/>
                    </a:lnTo>
                    <a:lnTo>
                      <a:pt x="3046" y="14391"/>
                    </a:lnTo>
                    <a:lnTo>
                      <a:pt x="3039" y="14411"/>
                    </a:lnTo>
                    <a:lnTo>
                      <a:pt x="3034" y="14431"/>
                    </a:lnTo>
                    <a:lnTo>
                      <a:pt x="3029" y="14452"/>
                    </a:lnTo>
                    <a:lnTo>
                      <a:pt x="3025" y="14473"/>
                    </a:lnTo>
                    <a:lnTo>
                      <a:pt x="3022" y="14493"/>
                    </a:lnTo>
                    <a:lnTo>
                      <a:pt x="3020" y="14514"/>
                    </a:lnTo>
                    <a:lnTo>
                      <a:pt x="3018" y="14536"/>
                    </a:lnTo>
                    <a:lnTo>
                      <a:pt x="3018" y="14557"/>
                    </a:lnTo>
                    <a:lnTo>
                      <a:pt x="3019" y="14583"/>
                    </a:lnTo>
                    <a:lnTo>
                      <a:pt x="3020" y="14608"/>
                    </a:lnTo>
                    <a:lnTo>
                      <a:pt x="3024" y="14633"/>
                    </a:lnTo>
                    <a:lnTo>
                      <a:pt x="3028" y="14658"/>
                    </a:lnTo>
                    <a:lnTo>
                      <a:pt x="3034" y="14682"/>
                    </a:lnTo>
                    <a:lnTo>
                      <a:pt x="3040" y="14707"/>
                    </a:lnTo>
                    <a:lnTo>
                      <a:pt x="3048" y="14730"/>
                    </a:lnTo>
                    <a:lnTo>
                      <a:pt x="3057" y="14753"/>
                    </a:lnTo>
                    <a:lnTo>
                      <a:pt x="3067" y="14775"/>
                    </a:lnTo>
                    <a:lnTo>
                      <a:pt x="3078" y="14797"/>
                    </a:lnTo>
                    <a:lnTo>
                      <a:pt x="3090" y="14818"/>
                    </a:lnTo>
                    <a:lnTo>
                      <a:pt x="3103" y="14838"/>
                    </a:lnTo>
                    <a:lnTo>
                      <a:pt x="3117" y="14857"/>
                    </a:lnTo>
                    <a:lnTo>
                      <a:pt x="3132" y="14876"/>
                    </a:lnTo>
                    <a:lnTo>
                      <a:pt x="3149" y="14894"/>
                    </a:lnTo>
                    <a:lnTo>
                      <a:pt x="3165" y="14912"/>
                    </a:lnTo>
                    <a:lnTo>
                      <a:pt x="3183" y="14928"/>
                    </a:lnTo>
                    <a:lnTo>
                      <a:pt x="3201" y="14945"/>
                    </a:lnTo>
                    <a:lnTo>
                      <a:pt x="3220" y="14960"/>
                    </a:lnTo>
                    <a:lnTo>
                      <a:pt x="3239" y="14974"/>
                    </a:lnTo>
                    <a:lnTo>
                      <a:pt x="3260" y="14987"/>
                    </a:lnTo>
                    <a:lnTo>
                      <a:pt x="3280" y="14999"/>
                    </a:lnTo>
                    <a:lnTo>
                      <a:pt x="3302" y="15010"/>
                    </a:lnTo>
                    <a:lnTo>
                      <a:pt x="3325" y="15020"/>
                    </a:lnTo>
                    <a:lnTo>
                      <a:pt x="3348" y="15029"/>
                    </a:lnTo>
                    <a:lnTo>
                      <a:pt x="3371" y="15037"/>
                    </a:lnTo>
                    <a:lnTo>
                      <a:pt x="3395" y="15043"/>
                    </a:lnTo>
                    <a:lnTo>
                      <a:pt x="3419" y="15049"/>
                    </a:lnTo>
                    <a:lnTo>
                      <a:pt x="3444" y="15053"/>
                    </a:lnTo>
                    <a:lnTo>
                      <a:pt x="3469" y="15056"/>
                    </a:lnTo>
                    <a:lnTo>
                      <a:pt x="3495" y="15058"/>
                    </a:lnTo>
                    <a:lnTo>
                      <a:pt x="3521" y="15059"/>
                    </a:lnTo>
                    <a:lnTo>
                      <a:pt x="12574" y="15059"/>
                    </a:lnTo>
                    <a:lnTo>
                      <a:pt x="12600" y="15058"/>
                    </a:lnTo>
                    <a:lnTo>
                      <a:pt x="12626" y="15056"/>
                    </a:lnTo>
                    <a:lnTo>
                      <a:pt x="12651" y="15053"/>
                    </a:lnTo>
                    <a:lnTo>
                      <a:pt x="12676" y="15049"/>
                    </a:lnTo>
                    <a:lnTo>
                      <a:pt x="12700" y="15043"/>
                    </a:lnTo>
                    <a:lnTo>
                      <a:pt x="12724" y="15037"/>
                    </a:lnTo>
                    <a:lnTo>
                      <a:pt x="12747" y="15029"/>
                    </a:lnTo>
                    <a:lnTo>
                      <a:pt x="12770" y="15020"/>
                    </a:lnTo>
                    <a:lnTo>
                      <a:pt x="12793" y="15010"/>
                    </a:lnTo>
                    <a:lnTo>
                      <a:pt x="12814" y="14999"/>
                    </a:lnTo>
                    <a:lnTo>
                      <a:pt x="12835" y="14987"/>
                    </a:lnTo>
                    <a:lnTo>
                      <a:pt x="12856" y="14974"/>
                    </a:lnTo>
                    <a:lnTo>
                      <a:pt x="12875" y="14960"/>
                    </a:lnTo>
                    <a:lnTo>
                      <a:pt x="12894" y="14945"/>
                    </a:lnTo>
                    <a:lnTo>
                      <a:pt x="12912" y="14928"/>
                    </a:lnTo>
                    <a:lnTo>
                      <a:pt x="12930" y="14912"/>
                    </a:lnTo>
                    <a:lnTo>
                      <a:pt x="12946" y="14894"/>
                    </a:lnTo>
                    <a:lnTo>
                      <a:pt x="12963" y="14876"/>
                    </a:lnTo>
                    <a:lnTo>
                      <a:pt x="12978" y="14857"/>
                    </a:lnTo>
                    <a:lnTo>
                      <a:pt x="12992" y="14838"/>
                    </a:lnTo>
                    <a:lnTo>
                      <a:pt x="13005" y="14818"/>
                    </a:lnTo>
                    <a:lnTo>
                      <a:pt x="13017" y="14797"/>
                    </a:lnTo>
                    <a:lnTo>
                      <a:pt x="13028" y="14775"/>
                    </a:lnTo>
                    <a:lnTo>
                      <a:pt x="13038" y="14753"/>
                    </a:lnTo>
                    <a:lnTo>
                      <a:pt x="13047" y="14730"/>
                    </a:lnTo>
                    <a:lnTo>
                      <a:pt x="13055" y="14707"/>
                    </a:lnTo>
                    <a:lnTo>
                      <a:pt x="13061" y="14682"/>
                    </a:lnTo>
                    <a:lnTo>
                      <a:pt x="13067" y="14658"/>
                    </a:lnTo>
                    <a:lnTo>
                      <a:pt x="13071" y="14633"/>
                    </a:lnTo>
                    <a:lnTo>
                      <a:pt x="13074" y="14608"/>
                    </a:lnTo>
                    <a:lnTo>
                      <a:pt x="13076" y="14583"/>
                    </a:lnTo>
                    <a:lnTo>
                      <a:pt x="13077" y="14557"/>
                    </a:lnTo>
                    <a:lnTo>
                      <a:pt x="13077" y="14536"/>
                    </a:lnTo>
                    <a:lnTo>
                      <a:pt x="13075" y="14514"/>
                    </a:lnTo>
                    <a:lnTo>
                      <a:pt x="13073" y="14493"/>
                    </a:lnTo>
                    <a:lnTo>
                      <a:pt x="13070" y="14473"/>
                    </a:lnTo>
                    <a:lnTo>
                      <a:pt x="13066" y="14452"/>
                    </a:lnTo>
                    <a:lnTo>
                      <a:pt x="13061" y="14431"/>
                    </a:lnTo>
                    <a:lnTo>
                      <a:pt x="13056" y="14411"/>
                    </a:lnTo>
                    <a:lnTo>
                      <a:pt x="13049" y="14391"/>
                    </a:lnTo>
                    <a:lnTo>
                      <a:pt x="13042" y="14372"/>
                    </a:lnTo>
                    <a:lnTo>
                      <a:pt x="13034" y="14353"/>
                    </a:lnTo>
                    <a:lnTo>
                      <a:pt x="13025" y="14335"/>
                    </a:lnTo>
                    <a:lnTo>
                      <a:pt x="13016" y="14316"/>
                    </a:lnTo>
                    <a:lnTo>
                      <a:pt x="13006" y="14299"/>
                    </a:lnTo>
                    <a:lnTo>
                      <a:pt x="12995" y="14282"/>
                    </a:lnTo>
                    <a:lnTo>
                      <a:pt x="12983" y="14265"/>
                    </a:lnTo>
                    <a:lnTo>
                      <a:pt x="12971" y="14249"/>
                    </a:lnTo>
                    <a:lnTo>
                      <a:pt x="12957" y="14233"/>
                    </a:lnTo>
                    <a:lnTo>
                      <a:pt x="12944" y="14217"/>
                    </a:lnTo>
                    <a:lnTo>
                      <a:pt x="12930" y="14203"/>
                    </a:lnTo>
                    <a:lnTo>
                      <a:pt x="12915" y="14188"/>
                    </a:lnTo>
                    <a:lnTo>
                      <a:pt x="12900" y="14174"/>
                    </a:lnTo>
                    <a:lnTo>
                      <a:pt x="12884" y="14161"/>
                    </a:lnTo>
                    <a:lnTo>
                      <a:pt x="12867" y="14149"/>
                    </a:lnTo>
                    <a:lnTo>
                      <a:pt x="12850" y="14137"/>
                    </a:lnTo>
                    <a:lnTo>
                      <a:pt x="12833" y="14126"/>
                    </a:lnTo>
                    <a:lnTo>
                      <a:pt x="12815" y="14116"/>
                    </a:lnTo>
                    <a:lnTo>
                      <a:pt x="12796" y="14106"/>
                    </a:lnTo>
                    <a:lnTo>
                      <a:pt x="12776" y="14098"/>
                    </a:lnTo>
                    <a:lnTo>
                      <a:pt x="12757" y="14090"/>
                    </a:lnTo>
                    <a:lnTo>
                      <a:pt x="12737" y="14082"/>
                    </a:lnTo>
                    <a:lnTo>
                      <a:pt x="12717" y="14076"/>
                    </a:lnTo>
                    <a:lnTo>
                      <a:pt x="12696" y="14070"/>
                    </a:lnTo>
                    <a:lnTo>
                      <a:pt x="9556" y="13663"/>
                    </a:lnTo>
                    <a:lnTo>
                      <a:pt x="9556" y="13053"/>
                    </a:lnTo>
                    <a:lnTo>
                      <a:pt x="14591" y="13053"/>
                    </a:lnTo>
                    <a:lnTo>
                      <a:pt x="14669" y="13050"/>
                    </a:lnTo>
                    <a:lnTo>
                      <a:pt x="14745" y="13044"/>
                    </a:lnTo>
                    <a:lnTo>
                      <a:pt x="14820" y="13035"/>
                    </a:lnTo>
                    <a:lnTo>
                      <a:pt x="14894" y="13021"/>
                    </a:lnTo>
                    <a:lnTo>
                      <a:pt x="14967" y="13004"/>
                    </a:lnTo>
                    <a:lnTo>
                      <a:pt x="15039" y="12984"/>
                    </a:lnTo>
                    <a:lnTo>
                      <a:pt x="15108" y="12959"/>
                    </a:lnTo>
                    <a:lnTo>
                      <a:pt x="15177" y="12933"/>
                    </a:lnTo>
                    <a:lnTo>
                      <a:pt x="15243" y="12902"/>
                    </a:lnTo>
                    <a:lnTo>
                      <a:pt x="15308" y="12869"/>
                    </a:lnTo>
                    <a:lnTo>
                      <a:pt x="15371" y="12833"/>
                    </a:lnTo>
                    <a:lnTo>
                      <a:pt x="15432" y="12794"/>
                    </a:lnTo>
                    <a:lnTo>
                      <a:pt x="15491" y="12752"/>
                    </a:lnTo>
                    <a:lnTo>
                      <a:pt x="15548" y="12707"/>
                    </a:lnTo>
                    <a:lnTo>
                      <a:pt x="15602" y="12660"/>
                    </a:lnTo>
                    <a:lnTo>
                      <a:pt x="15654" y="12610"/>
                    </a:lnTo>
                    <a:lnTo>
                      <a:pt x="15705" y="12558"/>
                    </a:lnTo>
                    <a:lnTo>
                      <a:pt x="15752" y="12504"/>
                    </a:lnTo>
                    <a:lnTo>
                      <a:pt x="15796" y="12446"/>
                    </a:lnTo>
                    <a:lnTo>
                      <a:pt x="15838" y="12387"/>
                    </a:lnTo>
                    <a:lnTo>
                      <a:pt x="15878" y="12326"/>
                    </a:lnTo>
                    <a:lnTo>
                      <a:pt x="15914" y="12264"/>
                    </a:lnTo>
                    <a:lnTo>
                      <a:pt x="15947" y="12198"/>
                    </a:lnTo>
                    <a:lnTo>
                      <a:pt x="15977" y="12132"/>
                    </a:lnTo>
                    <a:lnTo>
                      <a:pt x="16003" y="12064"/>
                    </a:lnTo>
                    <a:lnTo>
                      <a:pt x="16028" y="11994"/>
                    </a:lnTo>
                    <a:lnTo>
                      <a:pt x="16048" y="11922"/>
                    </a:lnTo>
                    <a:lnTo>
                      <a:pt x="16065" y="11850"/>
                    </a:lnTo>
                    <a:lnTo>
                      <a:pt x="16078" y="11776"/>
                    </a:lnTo>
                    <a:lnTo>
                      <a:pt x="16087" y="11700"/>
                    </a:lnTo>
                    <a:lnTo>
                      <a:pt x="16093" y="11624"/>
                    </a:lnTo>
                    <a:lnTo>
                      <a:pt x="16095" y="11547"/>
                    </a:lnTo>
                    <a:lnTo>
                      <a:pt x="16095" y="1506"/>
                    </a:lnTo>
                    <a:lnTo>
                      <a:pt x="16093" y="1429"/>
                    </a:lnTo>
                    <a:lnTo>
                      <a:pt x="16087" y="1352"/>
                    </a:lnTo>
                    <a:lnTo>
                      <a:pt x="16078" y="1277"/>
                    </a:lnTo>
                    <a:lnTo>
                      <a:pt x="16064" y="1203"/>
                    </a:lnTo>
                    <a:lnTo>
                      <a:pt x="16048" y="1130"/>
                    </a:lnTo>
                    <a:lnTo>
                      <a:pt x="16028" y="1058"/>
                    </a:lnTo>
                    <a:lnTo>
                      <a:pt x="16003" y="988"/>
                    </a:lnTo>
                    <a:lnTo>
                      <a:pt x="15976" y="920"/>
                    </a:lnTo>
                    <a:lnTo>
                      <a:pt x="15946" y="853"/>
                    </a:lnTo>
                    <a:lnTo>
                      <a:pt x="15913" y="788"/>
                    </a:lnTo>
                    <a:lnTo>
                      <a:pt x="15877" y="725"/>
                    </a:lnTo>
                    <a:lnTo>
                      <a:pt x="15837" y="664"/>
                    </a:lnTo>
                    <a:lnTo>
                      <a:pt x="15795" y="605"/>
                    </a:lnTo>
                    <a:lnTo>
                      <a:pt x="15750" y="548"/>
                    </a:lnTo>
                    <a:lnTo>
                      <a:pt x="15703" y="493"/>
                    </a:lnTo>
                    <a:lnTo>
                      <a:pt x="15652" y="441"/>
                    </a:lnTo>
                    <a:lnTo>
                      <a:pt x="15600" y="392"/>
                    </a:lnTo>
                    <a:lnTo>
                      <a:pt x="15546" y="344"/>
                    </a:lnTo>
                    <a:lnTo>
                      <a:pt x="15488" y="299"/>
                    </a:lnTo>
                    <a:lnTo>
                      <a:pt x="15429" y="257"/>
                    </a:lnTo>
                    <a:lnTo>
                      <a:pt x="15369" y="218"/>
                    </a:lnTo>
                    <a:lnTo>
                      <a:pt x="15305" y="182"/>
                    </a:lnTo>
                    <a:lnTo>
                      <a:pt x="15240" y="149"/>
                    </a:lnTo>
                    <a:lnTo>
                      <a:pt x="15174" y="118"/>
                    </a:lnTo>
                    <a:lnTo>
                      <a:pt x="15105" y="91"/>
                    </a:lnTo>
                    <a:lnTo>
                      <a:pt x="15035" y="67"/>
                    </a:lnTo>
                    <a:lnTo>
                      <a:pt x="14963" y="47"/>
                    </a:lnTo>
                    <a:lnTo>
                      <a:pt x="14890" y="30"/>
                    </a:lnTo>
                    <a:lnTo>
                      <a:pt x="14815" y="17"/>
                    </a:lnTo>
                    <a:lnTo>
                      <a:pt x="14740" y="8"/>
                    </a:lnTo>
                    <a:lnTo>
                      <a:pt x="14664" y="2"/>
                    </a:lnTo>
                    <a:lnTo>
                      <a:pt x="145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17" tIns="48208" rIns="96417" bIns="48208" numCol="1" anchor="t" anchorCtr="0" compatLnSpc="1"/>
              <a:p>
                <a:pPr>
                  <a:lnSpc>
                    <a:spcPct val="130000"/>
                  </a:lnSpc>
                </a:pPr>
                <a:endParaRPr lang="id-ID" sz="2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1" name="组合 167"/>
          <p:cNvGrpSpPr/>
          <p:nvPr/>
        </p:nvGrpSpPr>
        <p:grpSpPr>
          <a:xfrm>
            <a:off x="1076072" y="3820697"/>
            <a:ext cx="1612495" cy="1612495"/>
            <a:chOff x="1093005" y="4360555"/>
            <a:chExt cx="1612495" cy="1612495"/>
          </a:xfrm>
        </p:grpSpPr>
        <p:sp>
          <p:nvSpPr>
            <p:cNvPr id="1049110" name="Oval 5"/>
            <p:cNvSpPr>
              <a:spLocks noChangeArrowheads="1"/>
            </p:cNvSpPr>
            <p:nvPr/>
          </p:nvSpPr>
          <p:spPr bwMode="auto">
            <a:xfrm>
              <a:off x="1232373" y="4509948"/>
              <a:ext cx="1313709" cy="1313709"/>
            </a:xfrm>
            <a:prstGeom prst="ellipse">
              <a:avLst/>
            </a:prstGeom>
            <a:solidFill>
              <a:srgbClr val="6F0705"/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schemeClr val="tx1">
                  <a:alpha val="50000"/>
                </a:schemeClr>
              </a:innerShdw>
            </a:effectLst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02" name="Group 139"/>
            <p:cNvGrpSpPr/>
            <p:nvPr/>
          </p:nvGrpSpPr>
          <p:grpSpPr>
            <a:xfrm>
              <a:off x="1093005" y="4360555"/>
              <a:ext cx="1612495" cy="1612495"/>
              <a:chOff x="1119258" y="2257147"/>
              <a:chExt cx="1868076" cy="1868076"/>
            </a:xfrm>
            <a:solidFill>
              <a:srgbClr val="6F0705"/>
            </a:solidFill>
          </p:grpSpPr>
          <p:sp>
            <p:nvSpPr>
              <p:cNvPr id="1049111" name="Freeform 6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12" name="Freeform 7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13" name="Freeform 8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14" name="Freeform 9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15" name="Freeform 10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16" name="Freeform 11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17" name="Freeform 12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18" name="Freeform 13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19" name="Freeform 14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20" name="Freeform 15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21" name="Freeform 16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22" name="Freeform 17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3" name="Group 167"/>
            <p:cNvGrpSpPr/>
            <p:nvPr/>
          </p:nvGrpSpPr>
          <p:grpSpPr>
            <a:xfrm>
              <a:off x="1628602" y="4853188"/>
              <a:ext cx="547924" cy="627229"/>
              <a:chOff x="2005013" y="4152900"/>
              <a:chExt cx="603250" cy="690563"/>
            </a:xfrm>
            <a:solidFill>
              <a:schemeClr val="bg1"/>
            </a:solidFill>
          </p:grpSpPr>
          <p:sp>
            <p:nvSpPr>
              <p:cNvPr id="1049123" name="Freeform 193"/>
              <p:cNvSpPr>
                <a:spLocks noEditPoints="1"/>
              </p:cNvSpPr>
              <p:nvPr/>
            </p:nvSpPr>
            <p:spPr bwMode="auto">
              <a:xfrm>
                <a:off x="2005013" y="4152900"/>
                <a:ext cx="603250" cy="690563"/>
              </a:xfrm>
              <a:custGeom>
                <a:avLst/>
                <a:gdLst>
                  <a:gd name="T0" fmla="*/ 4158 w 14060"/>
                  <a:gd name="T1" fmla="*/ 5259 h 16095"/>
                  <a:gd name="T2" fmla="*/ 1877 w 14060"/>
                  <a:gd name="T3" fmla="*/ 4442 h 16095"/>
                  <a:gd name="T4" fmla="*/ 1004 w 14060"/>
                  <a:gd name="T5" fmla="*/ 3269 h 16095"/>
                  <a:gd name="T6" fmla="*/ 1877 w 14060"/>
                  <a:gd name="T7" fmla="*/ 2095 h 16095"/>
                  <a:gd name="T8" fmla="*/ 4158 w 14060"/>
                  <a:gd name="T9" fmla="*/ 1279 h 16095"/>
                  <a:gd name="T10" fmla="*/ 7340 w 14060"/>
                  <a:gd name="T11" fmla="*/ 1009 h 16095"/>
                  <a:gd name="T12" fmla="*/ 10399 w 14060"/>
                  <a:gd name="T13" fmla="*/ 1392 h 16095"/>
                  <a:gd name="T14" fmla="*/ 12461 w 14060"/>
                  <a:gd name="T15" fmla="*/ 2288 h 16095"/>
                  <a:gd name="T16" fmla="*/ 13025 w 14060"/>
                  <a:gd name="T17" fmla="*/ 3501 h 16095"/>
                  <a:gd name="T18" fmla="*/ 11859 w 14060"/>
                  <a:gd name="T19" fmla="*/ 4623 h 16095"/>
                  <a:gd name="T20" fmla="*/ 9376 w 14060"/>
                  <a:gd name="T21" fmla="*/ 5355 h 16095"/>
                  <a:gd name="T22" fmla="*/ 13055 w 14060"/>
                  <a:gd name="T23" fmla="*/ 6798 h 16095"/>
                  <a:gd name="T24" fmla="*/ 12329 w 14060"/>
                  <a:gd name="T25" fmla="*/ 7877 h 16095"/>
                  <a:gd name="T26" fmla="*/ 10154 w 14060"/>
                  <a:gd name="T27" fmla="*/ 8729 h 16095"/>
                  <a:gd name="T28" fmla="*/ 7030 w 14060"/>
                  <a:gd name="T29" fmla="*/ 9053 h 16095"/>
                  <a:gd name="T30" fmla="*/ 3906 w 14060"/>
                  <a:gd name="T31" fmla="*/ 8729 h 16095"/>
                  <a:gd name="T32" fmla="*/ 1731 w 14060"/>
                  <a:gd name="T33" fmla="*/ 7877 h 16095"/>
                  <a:gd name="T34" fmla="*/ 1005 w 14060"/>
                  <a:gd name="T35" fmla="*/ 6798 h 16095"/>
                  <a:gd name="T36" fmla="*/ 2178 w 14060"/>
                  <a:gd name="T37" fmla="*/ 5717 h 16095"/>
                  <a:gd name="T38" fmla="*/ 4255 w 14060"/>
                  <a:gd name="T39" fmla="*/ 6300 h 16095"/>
                  <a:gd name="T40" fmla="*/ 6598 w 14060"/>
                  <a:gd name="T41" fmla="*/ 6533 h 16095"/>
                  <a:gd name="T42" fmla="*/ 8968 w 14060"/>
                  <a:gd name="T43" fmla="*/ 6425 h 16095"/>
                  <a:gd name="T44" fmla="*/ 11177 w 14060"/>
                  <a:gd name="T45" fmla="*/ 5970 h 16095"/>
                  <a:gd name="T46" fmla="*/ 12929 w 14060"/>
                  <a:gd name="T47" fmla="*/ 5154 h 16095"/>
                  <a:gd name="T48" fmla="*/ 12866 w 14060"/>
                  <a:gd name="T49" fmla="*/ 10385 h 16095"/>
                  <a:gd name="T50" fmla="*/ 11291 w 14060"/>
                  <a:gd name="T51" fmla="*/ 11413 h 16095"/>
                  <a:gd name="T52" fmla="*/ 8535 w 14060"/>
                  <a:gd name="T53" fmla="*/ 12001 h 16095"/>
                  <a:gd name="T54" fmla="*/ 5238 w 14060"/>
                  <a:gd name="T55" fmla="*/ 11971 h 16095"/>
                  <a:gd name="T56" fmla="*/ 2570 w 14060"/>
                  <a:gd name="T57" fmla="*/ 11335 h 16095"/>
                  <a:gd name="T58" fmla="*/ 1127 w 14060"/>
                  <a:gd name="T59" fmla="*/ 10277 h 16095"/>
                  <a:gd name="T60" fmla="*/ 1334 w 14060"/>
                  <a:gd name="T61" fmla="*/ 8216 h 16095"/>
                  <a:gd name="T62" fmla="*/ 3083 w 14060"/>
                  <a:gd name="T63" fmla="*/ 9035 h 16095"/>
                  <a:gd name="T64" fmla="*/ 5412 w 14060"/>
                  <a:gd name="T65" fmla="*/ 9477 h 16095"/>
                  <a:gd name="T66" fmla="*/ 7960 w 14060"/>
                  <a:gd name="T67" fmla="*/ 9530 h 16095"/>
                  <a:gd name="T68" fmla="*/ 10383 w 14060"/>
                  <a:gd name="T69" fmla="*/ 9193 h 16095"/>
                  <a:gd name="T70" fmla="*/ 12328 w 14060"/>
                  <a:gd name="T71" fmla="*/ 8477 h 16095"/>
                  <a:gd name="T72" fmla="*/ 12986 w 14060"/>
                  <a:gd name="T73" fmla="*/ 13170 h 16095"/>
                  <a:gd name="T74" fmla="*/ 11680 w 14060"/>
                  <a:gd name="T75" fmla="*/ 14265 h 16095"/>
                  <a:gd name="T76" fmla="*/ 9102 w 14060"/>
                  <a:gd name="T77" fmla="*/ 14951 h 16095"/>
                  <a:gd name="T78" fmla="*/ 5816 w 14060"/>
                  <a:gd name="T79" fmla="*/ 15043 h 16095"/>
                  <a:gd name="T80" fmla="*/ 2979 w 14060"/>
                  <a:gd name="T81" fmla="*/ 14501 h 16095"/>
                  <a:gd name="T82" fmla="*/ 1275 w 14060"/>
                  <a:gd name="T83" fmla="*/ 13499 h 16095"/>
                  <a:gd name="T84" fmla="*/ 1459 w 14060"/>
                  <a:gd name="T85" fmla="*/ 11324 h 16095"/>
                  <a:gd name="T86" fmla="*/ 3277 w 14060"/>
                  <a:gd name="T87" fmla="*/ 12109 h 16095"/>
                  <a:gd name="T88" fmla="*/ 5640 w 14060"/>
                  <a:gd name="T89" fmla="*/ 12516 h 16095"/>
                  <a:gd name="T90" fmla="*/ 8191 w 14060"/>
                  <a:gd name="T91" fmla="*/ 12534 h 16095"/>
                  <a:gd name="T92" fmla="*/ 10586 w 14060"/>
                  <a:gd name="T93" fmla="*/ 12162 h 16095"/>
                  <a:gd name="T94" fmla="*/ 12468 w 14060"/>
                  <a:gd name="T95" fmla="*/ 11410 h 16095"/>
                  <a:gd name="T96" fmla="*/ 5756 w 14060"/>
                  <a:gd name="T97" fmla="*/ 48 h 16095"/>
                  <a:gd name="T98" fmla="*/ 2501 w 14060"/>
                  <a:gd name="T99" fmla="*/ 695 h 16095"/>
                  <a:gd name="T100" fmla="*/ 359 w 14060"/>
                  <a:gd name="T101" fmla="*/ 2134 h 16095"/>
                  <a:gd name="T102" fmla="*/ 163 w 14060"/>
                  <a:gd name="T103" fmla="*/ 13611 h 16095"/>
                  <a:gd name="T104" fmla="*/ 2001 w 14060"/>
                  <a:gd name="T105" fmla="*/ 15199 h 16095"/>
                  <a:gd name="T106" fmla="*/ 5124 w 14060"/>
                  <a:gd name="T107" fmla="*/ 15985 h 16095"/>
                  <a:gd name="T108" fmla="*/ 8621 w 14060"/>
                  <a:gd name="T109" fmla="*/ 16020 h 16095"/>
                  <a:gd name="T110" fmla="*/ 11814 w 14060"/>
                  <a:gd name="T111" fmla="*/ 15302 h 16095"/>
                  <a:gd name="T112" fmla="*/ 13808 w 14060"/>
                  <a:gd name="T113" fmla="*/ 13789 h 16095"/>
                  <a:gd name="T114" fmla="*/ 13808 w 14060"/>
                  <a:gd name="T115" fmla="*/ 2305 h 16095"/>
                  <a:gd name="T116" fmla="*/ 11814 w 14060"/>
                  <a:gd name="T117" fmla="*/ 792 h 16095"/>
                  <a:gd name="T118" fmla="*/ 8621 w 14060"/>
                  <a:gd name="T119" fmla="*/ 75 h 16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060" h="16095">
                    <a:moveTo>
                      <a:pt x="7030" y="5533"/>
                    </a:moveTo>
                    <a:lnTo>
                      <a:pt x="6720" y="5530"/>
                    </a:lnTo>
                    <a:lnTo>
                      <a:pt x="6413" y="5521"/>
                    </a:lnTo>
                    <a:lnTo>
                      <a:pt x="6112" y="5507"/>
                    </a:lnTo>
                    <a:lnTo>
                      <a:pt x="5816" y="5486"/>
                    </a:lnTo>
                    <a:lnTo>
                      <a:pt x="5524" y="5461"/>
                    </a:lnTo>
                    <a:lnTo>
                      <a:pt x="5238" y="5431"/>
                    </a:lnTo>
                    <a:lnTo>
                      <a:pt x="4958" y="5395"/>
                    </a:lnTo>
                    <a:lnTo>
                      <a:pt x="4684" y="5355"/>
                    </a:lnTo>
                    <a:lnTo>
                      <a:pt x="4418" y="5309"/>
                    </a:lnTo>
                    <a:lnTo>
                      <a:pt x="4158" y="5259"/>
                    </a:lnTo>
                    <a:lnTo>
                      <a:pt x="3906" y="5205"/>
                    </a:lnTo>
                    <a:lnTo>
                      <a:pt x="3661" y="5145"/>
                    </a:lnTo>
                    <a:lnTo>
                      <a:pt x="3425" y="5083"/>
                    </a:lnTo>
                    <a:lnTo>
                      <a:pt x="3197" y="5016"/>
                    </a:lnTo>
                    <a:lnTo>
                      <a:pt x="2979" y="4944"/>
                    </a:lnTo>
                    <a:lnTo>
                      <a:pt x="2769" y="4870"/>
                    </a:lnTo>
                    <a:lnTo>
                      <a:pt x="2570" y="4791"/>
                    </a:lnTo>
                    <a:lnTo>
                      <a:pt x="2380" y="4709"/>
                    </a:lnTo>
                    <a:lnTo>
                      <a:pt x="2201" y="4623"/>
                    </a:lnTo>
                    <a:lnTo>
                      <a:pt x="2034" y="4535"/>
                    </a:lnTo>
                    <a:lnTo>
                      <a:pt x="1877" y="4442"/>
                    </a:lnTo>
                    <a:lnTo>
                      <a:pt x="1731" y="4348"/>
                    </a:lnTo>
                    <a:lnTo>
                      <a:pt x="1599" y="4250"/>
                    </a:lnTo>
                    <a:lnTo>
                      <a:pt x="1477" y="4149"/>
                    </a:lnTo>
                    <a:lnTo>
                      <a:pt x="1370" y="4047"/>
                    </a:lnTo>
                    <a:lnTo>
                      <a:pt x="1275" y="3942"/>
                    </a:lnTo>
                    <a:lnTo>
                      <a:pt x="1194" y="3835"/>
                    </a:lnTo>
                    <a:lnTo>
                      <a:pt x="1127" y="3725"/>
                    </a:lnTo>
                    <a:lnTo>
                      <a:pt x="1074" y="3613"/>
                    </a:lnTo>
                    <a:lnTo>
                      <a:pt x="1035" y="3501"/>
                    </a:lnTo>
                    <a:lnTo>
                      <a:pt x="1012" y="3386"/>
                    </a:lnTo>
                    <a:lnTo>
                      <a:pt x="1004" y="3269"/>
                    </a:lnTo>
                    <a:lnTo>
                      <a:pt x="1012" y="3153"/>
                    </a:lnTo>
                    <a:lnTo>
                      <a:pt x="1035" y="3038"/>
                    </a:lnTo>
                    <a:lnTo>
                      <a:pt x="1074" y="2924"/>
                    </a:lnTo>
                    <a:lnTo>
                      <a:pt x="1127" y="2813"/>
                    </a:lnTo>
                    <a:lnTo>
                      <a:pt x="1194" y="2703"/>
                    </a:lnTo>
                    <a:lnTo>
                      <a:pt x="1275" y="2596"/>
                    </a:lnTo>
                    <a:lnTo>
                      <a:pt x="1370" y="2491"/>
                    </a:lnTo>
                    <a:lnTo>
                      <a:pt x="1477" y="2388"/>
                    </a:lnTo>
                    <a:lnTo>
                      <a:pt x="1599" y="2288"/>
                    </a:lnTo>
                    <a:lnTo>
                      <a:pt x="1731" y="2190"/>
                    </a:lnTo>
                    <a:lnTo>
                      <a:pt x="1877" y="2095"/>
                    </a:lnTo>
                    <a:lnTo>
                      <a:pt x="2034" y="2004"/>
                    </a:lnTo>
                    <a:lnTo>
                      <a:pt x="2201" y="1915"/>
                    </a:lnTo>
                    <a:lnTo>
                      <a:pt x="2380" y="1830"/>
                    </a:lnTo>
                    <a:lnTo>
                      <a:pt x="2570" y="1747"/>
                    </a:lnTo>
                    <a:lnTo>
                      <a:pt x="2769" y="1669"/>
                    </a:lnTo>
                    <a:lnTo>
                      <a:pt x="2979" y="1593"/>
                    </a:lnTo>
                    <a:lnTo>
                      <a:pt x="3197" y="1523"/>
                    </a:lnTo>
                    <a:lnTo>
                      <a:pt x="3425" y="1456"/>
                    </a:lnTo>
                    <a:lnTo>
                      <a:pt x="3661" y="1392"/>
                    </a:lnTo>
                    <a:lnTo>
                      <a:pt x="3906" y="1334"/>
                    </a:lnTo>
                    <a:lnTo>
                      <a:pt x="4158" y="1279"/>
                    </a:lnTo>
                    <a:lnTo>
                      <a:pt x="4418" y="1229"/>
                    </a:lnTo>
                    <a:lnTo>
                      <a:pt x="4684" y="1184"/>
                    </a:lnTo>
                    <a:lnTo>
                      <a:pt x="4958" y="1143"/>
                    </a:lnTo>
                    <a:lnTo>
                      <a:pt x="5238" y="1108"/>
                    </a:lnTo>
                    <a:lnTo>
                      <a:pt x="5524" y="1077"/>
                    </a:lnTo>
                    <a:lnTo>
                      <a:pt x="5816" y="1052"/>
                    </a:lnTo>
                    <a:lnTo>
                      <a:pt x="6112" y="1032"/>
                    </a:lnTo>
                    <a:lnTo>
                      <a:pt x="6413" y="1018"/>
                    </a:lnTo>
                    <a:lnTo>
                      <a:pt x="6720" y="1009"/>
                    </a:lnTo>
                    <a:lnTo>
                      <a:pt x="7030" y="1006"/>
                    </a:lnTo>
                    <a:lnTo>
                      <a:pt x="7340" y="1009"/>
                    </a:lnTo>
                    <a:lnTo>
                      <a:pt x="7647" y="1018"/>
                    </a:lnTo>
                    <a:lnTo>
                      <a:pt x="7948" y="1032"/>
                    </a:lnTo>
                    <a:lnTo>
                      <a:pt x="8244" y="1052"/>
                    </a:lnTo>
                    <a:lnTo>
                      <a:pt x="8536" y="1077"/>
                    </a:lnTo>
                    <a:lnTo>
                      <a:pt x="8822" y="1108"/>
                    </a:lnTo>
                    <a:lnTo>
                      <a:pt x="9102" y="1143"/>
                    </a:lnTo>
                    <a:lnTo>
                      <a:pt x="9376" y="1184"/>
                    </a:lnTo>
                    <a:lnTo>
                      <a:pt x="9642" y="1229"/>
                    </a:lnTo>
                    <a:lnTo>
                      <a:pt x="9902" y="1279"/>
                    </a:lnTo>
                    <a:lnTo>
                      <a:pt x="10154" y="1334"/>
                    </a:lnTo>
                    <a:lnTo>
                      <a:pt x="10399" y="1392"/>
                    </a:lnTo>
                    <a:lnTo>
                      <a:pt x="10635" y="1456"/>
                    </a:lnTo>
                    <a:lnTo>
                      <a:pt x="10863" y="1523"/>
                    </a:lnTo>
                    <a:lnTo>
                      <a:pt x="11081" y="1593"/>
                    </a:lnTo>
                    <a:lnTo>
                      <a:pt x="11291" y="1669"/>
                    </a:lnTo>
                    <a:lnTo>
                      <a:pt x="11490" y="1747"/>
                    </a:lnTo>
                    <a:lnTo>
                      <a:pt x="11680" y="1830"/>
                    </a:lnTo>
                    <a:lnTo>
                      <a:pt x="11859" y="1915"/>
                    </a:lnTo>
                    <a:lnTo>
                      <a:pt x="12026" y="2004"/>
                    </a:lnTo>
                    <a:lnTo>
                      <a:pt x="12183" y="2095"/>
                    </a:lnTo>
                    <a:lnTo>
                      <a:pt x="12329" y="2190"/>
                    </a:lnTo>
                    <a:lnTo>
                      <a:pt x="12461" y="2288"/>
                    </a:lnTo>
                    <a:lnTo>
                      <a:pt x="12583" y="2388"/>
                    </a:lnTo>
                    <a:lnTo>
                      <a:pt x="12690" y="2491"/>
                    </a:lnTo>
                    <a:lnTo>
                      <a:pt x="12785" y="2596"/>
                    </a:lnTo>
                    <a:lnTo>
                      <a:pt x="12866" y="2703"/>
                    </a:lnTo>
                    <a:lnTo>
                      <a:pt x="12933" y="2813"/>
                    </a:lnTo>
                    <a:lnTo>
                      <a:pt x="12986" y="2924"/>
                    </a:lnTo>
                    <a:lnTo>
                      <a:pt x="13025" y="3038"/>
                    </a:lnTo>
                    <a:lnTo>
                      <a:pt x="13048" y="3153"/>
                    </a:lnTo>
                    <a:lnTo>
                      <a:pt x="13056" y="3269"/>
                    </a:lnTo>
                    <a:lnTo>
                      <a:pt x="13048" y="3386"/>
                    </a:lnTo>
                    <a:lnTo>
                      <a:pt x="13025" y="3501"/>
                    </a:lnTo>
                    <a:lnTo>
                      <a:pt x="12986" y="3613"/>
                    </a:lnTo>
                    <a:lnTo>
                      <a:pt x="12933" y="3725"/>
                    </a:lnTo>
                    <a:lnTo>
                      <a:pt x="12866" y="3835"/>
                    </a:lnTo>
                    <a:lnTo>
                      <a:pt x="12785" y="3942"/>
                    </a:lnTo>
                    <a:lnTo>
                      <a:pt x="12690" y="4047"/>
                    </a:lnTo>
                    <a:lnTo>
                      <a:pt x="12583" y="4149"/>
                    </a:lnTo>
                    <a:lnTo>
                      <a:pt x="12461" y="4250"/>
                    </a:lnTo>
                    <a:lnTo>
                      <a:pt x="12329" y="4348"/>
                    </a:lnTo>
                    <a:lnTo>
                      <a:pt x="12183" y="4442"/>
                    </a:lnTo>
                    <a:lnTo>
                      <a:pt x="12026" y="4535"/>
                    </a:lnTo>
                    <a:lnTo>
                      <a:pt x="11859" y="4623"/>
                    </a:lnTo>
                    <a:lnTo>
                      <a:pt x="11680" y="4709"/>
                    </a:lnTo>
                    <a:lnTo>
                      <a:pt x="11490" y="4791"/>
                    </a:lnTo>
                    <a:lnTo>
                      <a:pt x="11291" y="4870"/>
                    </a:lnTo>
                    <a:lnTo>
                      <a:pt x="11081" y="4944"/>
                    </a:lnTo>
                    <a:lnTo>
                      <a:pt x="10863" y="5016"/>
                    </a:lnTo>
                    <a:lnTo>
                      <a:pt x="10635" y="5083"/>
                    </a:lnTo>
                    <a:lnTo>
                      <a:pt x="10399" y="5145"/>
                    </a:lnTo>
                    <a:lnTo>
                      <a:pt x="10154" y="5205"/>
                    </a:lnTo>
                    <a:lnTo>
                      <a:pt x="9902" y="5259"/>
                    </a:lnTo>
                    <a:lnTo>
                      <a:pt x="9642" y="5309"/>
                    </a:lnTo>
                    <a:lnTo>
                      <a:pt x="9376" y="5355"/>
                    </a:lnTo>
                    <a:lnTo>
                      <a:pt x="9102" y="5395"/>
                    </a:lnTo>
                    <a:lnTo>
                      <a:pt x="8822" y="5431"/>
                    </a:lnTo>
                    <a:lnTo>
                      <a:pt x="8536" y="5461"/>
                    </a:lnTo>
                    <a:lnTo>
                      <a:pt x="8244" y="5486"/>
                    </a:lnTo>
                    <a:lnTo>
                      <a:pt x="7948" y="5507"/>
                    </a:lnTo>
                    <a:lnTo>
                      <a:pt x="7647" y="5521"/>
                    </a:lnTo>
                    <a:lnTo>
                      <a:pt x="7340" y="5530"/>
                    </a:lnTo>
                    <a:lnTo>
                      <a:pt x="7030" y="5533"/>
                    </a:lnTo>
                    <a:close/>
                    <a:moveTo>
                      <a:pt x="13056" y="6790"/>
                    </a:moveTo>
                    <a:lnTo>
                      <a:pt x="13054" y="6790"/>
                    </a:lnTo>
                    <a:lnTo>
                      <a:pt x="13055" y="6798"/>
                    </a:lnTo>
                    <a:lnTo>
                      <a:pt x="13056" y="6805"/>
                    </a:lnTo>
                    <a:lnTo>
                      <a:pt x="13048" y="6921"/>
                    </a:lnTo>
                    <a:lnTo>
                      <a:pt x="13025" y="7036"/>
                    </a:lnTo>
                    <a:lnTo>
                      <a:pt x="12986" y="7148"/>
                    </a:lnTo>
                    <a:lnTo>
                      <a:pt x="12933" y="7259"/>
                    </a:lnTo>
                    <a:lnTo>
                      <a:pt x="12866" y="7367"/>
                    </a:lnTo>
                    <a:lnTo>
                      <a:pt x="12785" y="7474"/>
                    </a:lnTo>
                    <a:lnTo>
                      <a:pt x="12690" y="7579"/>
                    </a:lnTo>
                    <a:lnTo>
                      <a:pt x="12582" y="7680"/>
                    </a:lnTo>
                    <a:lnTo>
                      <a:pt x="12461" y="7780"/>
                    </a:lnTo>
                    <a:lnTo>
                      <a:pt x="12329" y="7877"/>
                    </a:lnTo>
                    <a:lnTo>
                      <a:pt x="12183" y="7971"/>
                    </a:lnTo>
                    <a:lnTo>
                      <a:pt x="12026" y="8063"/>
                    </a:lnTo>
                    <a:lnTo>
                      <a:pt x="11859" y="8151"/>
                    </a:lnTo>
                    <a:lnTo>
                      <a:pt x="11680" y="8236"/>
                    </a:lnTo>
                    <a:lnTo>
                      <a:pt x="11490" y="8317"/>
                    </a:lnTo>
                    <a:lnTo>
                      <a:pt x="11291" y="8396"/>
                    </a:lnTo>
                    <a:lnTo>
                      <a:pt x="11081" y="8470"/>
                    </a:lnTo>
                    <a:lnTo>
                      <a:pt x="10862" y="8540"/>
                    </a:lnTo>
                    <a:lnTo>
                      <a:pt x="10635" y="8607"/>
                    </a:lnTo>
                    <a:lnTo>
                      <a:pt x="10399" y="8670"/>
                    </a:lnTo>
                    <a:lnTo>
                      <a:pt x="10154" y="8729"/>
                    </a:lnTo>
                    <a:lnTo>
                      <a:pt x="9902" y="8782"/>
                    </a:lnTo>
                    <a:lnTo>
                      <a:pt x="9642" y="8832"/>
                    </a:lnTo>
                    <a:lnTo>
                      <a:pt x="9375" y="8876"/>
                    </a:lnTo>
                    <a:lnTo>
                      <a:pt x="9102" y="8917"/>
                    </a:lnTo>
                    <a:lnTo>
                      <a:pt x="8822" y="8953"/>
                    </a:lnTo>
                    <a:lnTo>
                      <a:pt x="8535" y="8983"/>
                    </a:lnTo>
                    <a:lnTo>
                      <a:pt x="8244" y="9008"/>
                    </a:lnTo>
                    <a:lnTo>
                      <a:pt x="7948" y="9027"/>
                    </a:lnTo>
                    <a:lnTo>
                      <a:pt x="7646" y="9041"/>
                    </a:lnTo>
                    <a:lnTo>
                      <a:pt x="7340" y="9050"/>
                    </a:lnTo>
                    <a:lnTo>
                      <a:pt x="7030" y="9053"/>
                    </a:lnTo>
                    <a:lnTo>
                      <a:pt x="6720" y="9050"/>
                    </a:lnTo>
                    <a:lnTo>
                      <a:pt x="6414" y="9041"/>
                    </a:lnTo>
                    <a:lnTo>
                      <a:pt x="6112" y="9027"/>
                    </a:lnTo>
                    <a:lnTo>
                      <a:pt x="5816" y="9008"/>
                    </a:lnTo>
                    <a:lnTo>
                      <a:pt x="5525" y="8983"/>
                    </a:lnTo>
                    <a:lnTo>
                      <a:pt x="5238" y="8953"/>
                    </a:lnTo>
                    <a:lnTo>
                      <a:pt x="4958" y="8917"/>
                    </a:lnTo>
                    <a:lnTo>
                      <a:pt x="4685" y="8876"/>
                    </a:lnTo>
                    <a:lnTo>
                      <a:pt x="4418" y="8832"/>
                    </a:lnTo>
                    <a:lnTo>
                      <a:pt x="4158" y="8782"/>
                    </a:lnTo>
                    <a:lnTo>
                      <a:pt x="3906" y="8729"/>
                    </a:lnTo>
                    <a:lnTo>
                      <a:pt x="3661" y="8670"/>
                    </a:lnTo>
                    <a:lnTo>
                      <a:pt x="3425" y="8607"/>
                    </a:lnTo>
                    <a:lnTo>
                      <a:pt x="3197" y="8540"/>
                    </a:lnTo>
                    <a:lnTo>
                      <a:pt x="2979" y="8470"/>
                    </a:lnTo>
                    <a:lnTo>
                      <a:pt x="2769" y="8396"/>
                    </a:lnTo>
                    <a:lnTo>
                      <a:pt x="2570" y="8317"/>
                    </a:lnTo>
                    <a:lnTo>
                      <a:pt x="2380" y="8236"/>
                    </a:lnTo>
                    <a:lnTo>
                      <a:pt x="2201" y="8151"/>
                    </a:lnTo>
                    <a:lnTo>
                      <a:pt x="2034" y="8063"/>
                    </a:lnTo>
                    <a:lnTo>
                      <a:pt x="1877" y="7971"/>
                    </a:lnTo>
                    <a:lnTo>
                      <a:pt x="1731" y="7877"/>
                    </a:lnTo>
                    <a:lnTo>
                      <a:pt x="1599" y="7780"/>
                    </a:lnTo>
                    <a:lnTo>
                      <a:pt x="1477" y="7680"/>
                    </a:lnTo>
                    <a:lnTo>
                      <a:pt x="1370" y="7579"/>
                    </a:lnTo>
                    <a:lnTo>
                      <a:pt x="1275" y="7474"/>
                    </a:lnTo>
                    <a:lnTo>
                      <a:pt x="1194" y="7367"/>
                    </a:lnTo>
                    <a:lnTo>
                      <a:pt x="1127" y="7259"/>
                    </a:lnTo>
                    <a:lnTo>
                      <a:pt x="1074" y="7148"/>
                    </a:lnTo>
                    <a:lnTo>
                      <a:pt x="1035" y="7036"/>
                    </a:lnTo>
                    <a:lnTo>
                      <a:pt x="1012" y="6921"/>
                    </a:lnTo>
                    <a:lnTo>
                      <a:pt x="1004" y="6805"/>
                    </a:lnTo>
                    <a:lnTo>
                      <a:pt x="1005" y="6798"/>
                    </a:lnTo>
                    <a:lnTo>
                      <a:pt x="1006" y="6790"/>
                    </a:lnTo>
                    <a:lnTo>
                      <a:pt x="1004" y="6790"/>
                    </a:lnTo>
                    <a:lnTo>
                      <a:pt x="1004" y="5062"/>
                    </a:lnTo>
                    <a:lnTo>
                      <a:pt x="1131" y="5154"/>
                    </a:lnTo>
                    <a:lnTo>
                      <a:pt x="1263" y="5244"/>
                    </a:lnTo>
                    <a:lnTo>
                      <a:pt x="1402" y="5330"/>
                    </a:lnTo>
                    <a:lnTo>
                      <a:pt x="1547" y="5414"/>
                    </a:lnTo>
                    <a:lnTo>
                      <a:pt x="1697" y="5493"/>
                    </a:lnTo>
                    <a:lnTo>
                      <a:pt x="1852" y="5571"/>
                    </a:lnTo>
                    <a:lnTo>
                      <a:pt x="2013" y="5645"/>
                    </a:lnTo>
                    <a:lnTo>
                      <a:pt x="2178" y="5717"/>
                    </a:lnTo>
                    <a:lnTo>
                      <a:pt x="2348" y="5784"/>
                    </a:lnTo>
                    <a:lnTo>
                      <a:pt x="2523" y="5850"/>
                    </a:lnTo>
                    <a:lnTo>
                      <a:pt x="2701" y="5911"/>
                    </a:lnTo>
                    <a:lnTo>
                      <a:pt x="2883" y="5970"/>
                    </a:lnTo>
                    <a:lnTo>
                      <a:pt x="3070" y="6027"/>
                    </a:lnTo>
                    <a:lnTo>
                      <a:pt x="3260" y="6080"/>
                    </a:lnTo>
                    <a:lnTo>
                      <a:pt x="3453" y="6129"/>
                    </a:lnTo>
                    <a:lnTo>
                      <a:pt x="3650" y="6176"/>
                    </a:lnTo>
                    <a:lnTo>
                      <a:pt x="3848" y="6221"/>
                    </a:lnTo>
                    <a:lnTo>
                      <a:pt x="4050" y="6262"/>
                    </a:lnTo>
                    <a:lnTo>
                      <a:pt x="4255" y="6300"/>
                    </a:lnTo>
                    <a:lnTo>
                      <a:pt x="4461" y="6336"/>
                    </a:lnTo>
                    <a:lnTo>
                      <a:pt x="4670" y="6369"/>
                    </a:lnTo>
                    <a:lnTo>
                      <a:pt x="4880" y="6399"/>
                    </a:lnTo>
                    <a:lnTo>
                      <a:pt x="5092" y="6425"/>
                    </a:lnTo>
                    <a:lnTo>
                      <a:pt x="5305" y="6449"/>
                    </a:lnTo>
                    <a:lnTo>
                      <a:pt x="5519" y="6470"/>
                    </a:lnTo>
                    <a:lnTo>
                      <a:pt x="5733" y="6488"/>
                    </a:lnTo>
                    <a:lnTo>
                      <a:pt x="5949" y="6503"/>
                    </a:lnTo>
                    <a:lnTo>
                      <a:pt x="6165" y="6516"/>
                    </a:lnTo>
                    <a:lnTo>
                      <a:pt x="6382" y="6527"/>
                    </a:lnTo>
                    <a:lnTo>
                      <a:pt x="6598" y="6533"/>
                    </a:lnTo>
                    <a:lnTo>
                      <a:pt x="6814" y="6538"/>
                    </a:lnTo>
                    <a:lnTo>
                      <a:pt x="7030" y="6539"/>
                    </a:lnTo>
                    <a:lnTo>
                      <a:pt x="7246" y="6538"/>
                    </a:lnTo>
                    <a:lnTo>
                      <a:pt x="7462" y="6533"/>
                    </a:lnTo>
                    <a:lnTo>
                      <a:pt x="7678" y="6527"/>
                    </a:lnTo>
                    <a:lnTo>
                      <a:pt x="7895" y="6516"/>
                    </a:lnTo>
                    <a:lnTo>
                      <a:pt x="8111" y="6503"/>
                    </a:lnTo>
                    <a:lnTo>
                      <a:pt x="8327" y="6488"/>
                    </a:lnTo>
                    <a:lnTo>
                      <a:pt x="8541" y="6470"/>
                    </a:lnTo>
                    <a:lnTo>
                      <a:pt x="8755" y="6449"/>
                    </a:lnTo>
                    <a:lnTo>
                      <a:pt x="8968" y="6425"/>
                    </a:lnTo>
                    <a:lnTo>
                      <a:pt x="9180" y="6399"/>
                    </a:lnTo>
                    <a:lnTo>
                      <a:pt x="9390" y="6369"/>
                    </a:lnTo>
                    <a:lnTo>
                      <a:pt x="9599" y="6336"/>
                    </a:lnTo>
                    <a:lnTo>
                      <a:pt x="9805" y="6300"/>
                    </a:lnTo>
                    <a:lnTo>
                      <a:pt x="10010" y="6262"/>
                    </a:lnTo>
                    <a:lnTo>
                      <a:pt x="10212" y="6221"/>
                    </a:lnTo>
                    <a:lnTo>
                      <a:pt x="10410" y="6176"/>
                    </a:lnTo>
                    <a:lnTo>
                      <a:pt x="10607" y="6129"/>
                    </a:lnTo>
                    <a:lnTo>
                      <a:pt x="10800" y="6080"/>
                    </a:lnTo>
                    <a:lnTo>
                      <a:pt x="10990" y="6027"/>
                    </a:lnTo>
                    <a:lnTo>
                      <a:pt x="11177" y="5970"/>
                    </a:lnTo>
                    <a:lnTo>
                      <a:pt x="11358" y="5911"/>
                    </a:lnTo>
                    <a:lnTo>
                      <a:pt x="11537" y="5850"/>
                    </a:lnTo>
                    <a:lnTo>
                      <a:pt x="11712" y="5784"/>
                    </a:lnTo>
                    <a:lnTo>
                      <a:pt x="11882" y="5717"/>
                    </a:lnTo>
                    <a:lnTo>
                      <a:pt x="12047" y="5645"/>
                    </a:lnTo>
                    <a:lnTo>
                      <a:pt x="12208" y="5571"/>
                    </a:lnTo>
                    <a:lnTo>
                      <a:pt x="12363" y="5493"/>
                    </a:lnTo>
                    <a:lnTo>
                      <a:pt x="12513" y="5414"/>
                    </a:lnTo>
                    <a:lnTo>
                      <a:pt x="12658" y="5330"/>
                    </a:lnTo>
                    <a:lnTo>
                      <a:pt x="12797" y="5244"/>
                    </a:lnTo>
                    <a:lnTo>
                      <a:pt x="12929" y="5154"/>
                    </a:lnTo>
                    <a:lnTo>
                      <a:pt x="13056" y="5062"/>
                    </a:lnTo>
                    <a:lnTo>
                      <a:pt x="13056" y="6790"/>
                    </a:lnTo>
                    <a:close/>
                    <a:moveTo>
                      <a:pt x="13056" y="9808"/>
                    </a:moveTo>
                    <a:lnTo>
                      <a:pt x="13054" y="9808"/>
                    </a:lnTo>
                    <a:lnTo>
                      <a:pt x="13055" y="9816"/>
                    </a:lnTo>
                    <a:lnTo>
                      <a:pt x="13056" y="9824"/>
                    </a:lnTo>
                    <a:lnTo>
                      <a:pt x="13048" y="9940"/>
                    </a:lnTo>
                    <a:lnTo>
                      <a:pt x="13025" y="10053"/>
                    </a:lnTo>
                    <a:lnTo>
                      <a:pt x="12986" y="10166"/>
                    </a:lnTo>
                    <a:lnTo>
                      <a:pt x="12933" y="10277"/>
                    </a:lnTo>
                    <a:lnTo>
                      <a:pt x="12866" y="10385"/>
                    </a:lnTo>
                    <a:lnTo>
                      <a:pt x="12785" y="10492"/>
                    </a:lnTo>
                    <a:lnTo>
                      <a:pt x="12690" y="10597"/>
                    </a:lnTo>
                    <a:lnTo>
                      <a:pt x="12582" y="10698"/>
                    </a:lnTo>
                    <a:lnTo>
                      <a:pt x="12461" y="10798"/>
                    </a:lnTo>
                    <a:lnTo>
                      <a:pt x="12329" y="10895"/>
                    </a:lnTo>
                    <a:lnTo>
                      <a:pt x="12183" y="10989"/>
                    </a:lnTo>
                    <a:lnTo>
                      <a:pt x="12026" y="11080"/>
                    </a:lnTo>
                    <a:lnTo>
                      <a:pt x="11859" y="11169"/>
                    </a:lnTo>
                    <a:lnTo>
                      <a:pt x="11680" y="11253"/>
                    </a:lnTo>
                    <a:lnTo>
                      <a:pt x="11490" y="11335"/>
                    </a:lnTo>
                    <a:lnTo>
                      <a:pt x="11291" y="11413"/>
                    </a:lnTo>
                    <a:lnTo>
                      <a:pt x="11081" y="11488"/>
                    </a:lnTo>
                    <a:lnTo>
                      <a:pt x="10862" y="11558"/>
                    </a:lnTo>
                    <a:lnTo>
                      <a:pt x="10635" y="11625"/>
                    </a:lnTo>
                    <a:lnTo>
                      <a:pt x="10399" y="11688"/>
                    </a:lnTo>
                    <a:lnTo>
                      <a:pt x="10154" y="11746"/>
                    </a:lnTo>
                    <a:lnTo>
                      <a:pt x="9902" y="11800"/>
                    </a:lnTo>
                    <a:lnTo>
                      <a:pt x="9642" y="11850"/>
                    </a:lnTo>
                    <a:lnTo>
                      <a:pt x="9375" y="11895"/>
                    </a:lnTo>
                    <a:lnTo>
                      <a:pt x="9102" y="11934"/>
                    </a:lnTo>
                    <a:lnTo>
                      <a:pt x="8822" y="11971"/>
                    </a:lnTo>
                    <a:lnTo>
                      <a:pt x="8535" y="12001"/>
                    </a:lnTo>
                    <a:lnTo>
                      <a:pt x="8244" y="12026"/>
                    </a:lnTo>
                    <a:lnTo>
                      <a:pt x="7948" y="12045"/>
                    </a:lnTo>
                    <a:lnTo>
                      <a:pt x="7646" y="12060"/>
                    </a:lnTo>
                    <a:lnTo>
                      <a:pt x="7340" y="12068"/>
                    </a:lnTo>
                    <a:lnTo>
                      <a:pt x="7030" y="12071"/>
                    </a:lnTo>
                    <a:lnTo>
                      <a:pt x="6720" y="12068"/>
                    </a:lnTo>
                    <a:lnTo>
                      <a:pt x="6414" y="12060"/>
                    </a:lnTo>
                    <a:lnTo>
                      <a:pt x="6112" y="12045"/>
                    </a:lnTo>
                    <a:lnTo>
                      <a:pt x="5816" y="12026"/>
                    </a:lnTo>
                    <a:lnTo>
                      <a:pt x="5525" y="12001"/>
                    </a:lnTo>
                    <a:lnTo>
                      <a:pt x="5238" y="11971"/>
                    </a:lnTo>
                    <a:lnTo>
                      <a:pt x="4958" y="11934"/>
                    </a:lnTo>
                    <a:lnTo>
                      <a:pt x="4685" y="11895"/>
                    </a:lnTo>
                    <a:lnTo>
                      <a:pt x="4418" y="11850"/>
                    </a:lnTo>
                    <a:lnTo>
                      <a:pt x="4158" y="11800"/>
                    </a:lnTo>
                    <a:lnTo>
                      <a:pt x="3906" y="11746"/>
                    </a:lnTo>
                    <a:lnTo>
                      <a:pt x="3661" y="11688"/>
                    </a:lnTo>
                    <a:lnTo>
                      <a:pt x="3425" y="11625"/>
                    </a:lnTo>
                    <a:lnTo>
                      <a:pt x="3197" y="11558"/>
                    </a:lnTo>
                    <a:lnTo>
                      <a:pt x="2979" y="11488"/>
                    </a:lnTo>
                    <a:lnTo>
                      <a:pt x="2769" y="11413"/>
                    </a:lnTo>
                    <a:lnTo>
                      <a:pt x="2570" y="11335"/>
                    </a:lnTo>
                    <a:lnTo>
                      <a:pt x="2380" y="11253"/>
                    </a:lnTo>
                    <a:lnTo>
                      <a:pt x="2201" y="11169"/>
                    </a:lnTo>
                    <a:lnTo>
                      <a:pt x="2034" y="11080"/>
                    </a:lnTo>
                    <a:lnTo>
                      <a:pt x="1877" y="10989"/>
                    </a:lnTo>
                    <a:lnTo>
                      <a:pt x="1731" y="10895"/>
                    </a:lnTo>
                    <a:lnTo>
                      <a:pt x="1599" y="10798"/>
                    </a:lnTo>
                    <a:lnTo>
                      <a:pt x="1477" y="10698"/>
                    </a:lnTo>
                    <a:lnTo>
                      <a:pt x="1370" y="10597"/>
                    </a:lnTo>
                    <a:lnTo>
                      <a:pt x="1275" y="10492"/>
                    </a:lnTo>
                    <a:lnTo>
                      <a:pt x="1194" y="10385"/>
                    </a:lnTo>
                    <a:lnTo>
                      <a:pt x="1127" y="10277"/>
                    </a:lnTo>
                    <a:lnTo>
                      <a:pt x="1074" y="10166"/>
                    </a:lnTo>
                    <a:lnTo>
                      <a:pt x="1035" y="10053"/>
                    </a:lnTo>
                    <a:lnTo>
                      <a:pt x="1012" y="9940"/>
                    </a:lnTo>
                    <a:lnTo>
                      <a:pt x="1004" y="9824"/>
                    </a:lnTo>
                    <a:lnTo>
                      <a:pt x="1005" y="9816"/>
                    </a:lnTo>
                    <a:lnTo>
                      <a:pt x="1006" y="9808"/>
                    </a:lnTo>
                    <a:lnTo>
                      <a:pt x="1004" y="9808"/>
                    </a:lnTo>
                    <a:lnTo>
                      <a:pt x="1004" y="7929"/>
                    </a:lnTo>
                    <a:lnTo>
                      <a:pt x="1106" y="8027"/>
                    </a:lnTo>
                    <a:lnTo>
                      <a:pt x="1215" y="8124"/>
                    </a:lnTo>
                    <a:lnTo>
                      <a:pt x="1334" y="8216"/>
                    </a:lnTo>
                    <a:lnTo>
                      <a:pt x="1459" y="8306"/>
                    </a:lnTo>
                    <a:lnTo>
                      <a:pt x="1592" y="8393"/>
                    </a:lnTo>
                    <a:lnTo>
                      <a:pt x="1732" y="8477"/>
                    </a:lnTo>
                    <a:lnTo>
                      <a:pt x="1880" y="8558"/>
                    </a:lnTo>
                    <a:lnTo>
                      <a:pt x="2034" y="8635"/>
                    </a:lnTo>
                    <a:lnTo>
                      <a:pt x="2194" y="8709"/>
                    </a:lnTo>
                    <a:lnTo>
                      <a:pt x="2361" y="8781"/>
                    </a:lnTo>
                    <a:lnTo>
                      <a:pt x="2534" y="8849"/>
                    </a:lnTo>
                    <a:lnTo>
                      <a:pt x="2712" y="8915"/>
                    </a:lnTo>
                    <a:lnTo>
                      <a:pt x="2895" y="8976"/>
                    </a:lnTo>
                    <a:lnTo>
                      <a:pt x="3083" y="9035"/>
                    </a:lnTo>
                    <a:lnTo>
                      <a:pt x="3277" y="9092"/>
                    </a:lnTo>
                    <a:lnTo>
                      <a:pt x="3474" y="9144"/>
                    </a:lnTo>
                    <a:lnTo>
                      <a:pt x="3677" y="9193"/>
                    </a:lnTo>
                    <a:lnTo>
                      <a:pt x="3883" y="9241"/>
                    </a:lnTo>
                    <a:lnTo>
                      <a:pt x="4091" y="9284"/>
                    </a:lnTo>
                    <a:lnTo>
                      <a:pt x="4305" y="9324"/>
                    </a:lnTo>
                    <a:lnTo>
                      <a:pt x="4521" y="9360"/>
                    </a:lnTo>
                    <a:lnTo>
                      <a:pt x="4740" y="9394"/>
                    </a:lnTo>
                    <a:lnTo>
                      <a:pt x="4962" y="9426"/>
                    </a:lnTo>
                    <a:lnTo>
                      <a:pt x="5186" y="9453"/>
                    </a:lnTo>
                    <a:lnTo>
                      <a:pt x="5412" y="9477"/>
                    </a:lnTo>
                    <a:lnTo>
                      <a:pt x="5640" y="9498"/>
                    </a:lnTo>
                    <a:lnTo>
                      <a:pt x="5869" y="9516"/>
                    </a:lnTo>
                    <a:lnTo>
                      <a:pt x="6100" y="9530"/>
                    </a:lnTo>
                    <a:lnTo>
                      <a:pt x="6332" y="9541"/>
                    </a:lnTo>
                    <a:lnTo>
                      <a:pt x="6564" y="9549"/>
                    </a:lnTo>
                    <a:lnTo>
                      <a:pt x="6797" y="9554"/>
                    </a:lnTo>
                    <a:lnTo>
                      <a:pt x="7030" y="9556"/>
                    </a:lnTo>
                    <a:lnTo>
                      <a:pt x="7263" y="9554"/>
                    </a:lnTo>
                    <a:lnTo>
                      <a:pt x="7496" y="9549"/>
                    </a:lnTo>
                    <a:lnTo>
                      <a:pt x="7728" y="9541"/>
                    </a:lnTo>
                    <a:lnTo>
                      <a:pt x="7960" y="9530"/>
                    </a:lnTo>
                    <a:lnTo>
                      <a:pt x="8191" y="9516"/>
                    </a:lnTo>
                    <a:lnTo>
                      <a:pt x="8420" y="9498"/>
                    </a:lnTo>
                    <a:lnTo>
                      <a:pt x="8648" y="9477"/>
                    </a:lnTo>
                    <a:lnTo>
                      <a:pt x="8874" y="9453"/>
                    </a:lnTo>
                    <a:lnTo>
                      <a:pt x="9098" y="9426"/>
                    </a:lnTo>
                    <a:lnTo>
                      <a:pt x="9320" y="9394"/>
                    </a:lnTo>
                    <a:lnTo>
                      <a:pt x="9539" y="9360"/>
                    </a:lnTo>
                    <a:lnTo>
                      <a:pt x="9755" y="9324"/>
                    </a:lnTo>
                    <a:lnTo>
                      <a:pt x="9969" y="9284"/>
                    </a:lnTo>
                    <a:lnTo>
                      <a:pt x="10177" y="9241"/>
                    </a:lnTo>
                    <a:lnTo>
                      <a:pt x="10383" y="9193"/>
                    </a:lnTo>
                    <a:lnTo>
                      <a:pt x="10586" y="9144"/>
                    </a:lnTo>
                    <a:lnTo>
                      <a:pt x="10783" y="9092"/>
                    </a:lnTo>
                    <a:lnTo>
                      <a:pt x="10977" y="9035"/>
                    </a:lnTo>
                    <a:lnTo>
                      <a:pt x="11165" y="8976"/>
                    </a:lnTo>
                    <a:lnTo>
                      <a:pt x="11348" y="8915"/>
                    </a:lnTo>
                    <a:lnTo>
                      <a:pt x="11526" y="8849"/>
                    </a:lnTo>
                    <a:lnTo>
                      <a:pt x="11699" y="8781"/>
                    </a:lnTo>
                    <a:lnTo>
                      <a:pt x="11866" y="8709"/>
                    </a:lnTo>
                    <a:lnTo>
                      <a:pt x="12026" y="8635"/>
                    </a:lnTo>
                    <a:lnTo>
                      <a:pt x="12180" y="8558"/>
                    </a:lnTo>
                    <a:lnTo>
                      <a:pt x="12328" y="8477"/>
                    </a:lnTo>
                    <a:lnTo>
                      <a:pt x="12468" y="8393"/>
                    </a:lnTo>
                    <a:lnTo>
                      <a:pt x="12601" y="8306"/>
                    </a:lnTo>
                    <a:lnTo>
                      <a:pt x="12726" y="8216"/>
                    </a:lnTo>
                    <a:lnTo>
                      <a:pt x="12845" y="8124"/>
                    </a:lnTo>
                    <a:lnTo>
                      <a:pt x="12954" y="8027"/>
                    </a:lnTo>
                    <a:lnTo>
                      <a:pt x="13056" y="7929"/>
                    </a:lnTo>
                    <a:lnTo>
                      <a:pt x="13056" y="9808"/>
                    </a:lnTo>
                    <a:close/>
                    <a:moveTo>
                      <a:pt x="13056" y="12826"/>
                    </a:moveTo>
                    <a:lnTo>
                      <a:pt x="13048" y="12942"/>
                    </a:lnTo>
                    <a:lnTo>
                      <a:pt x="13025" y="13057"/>
                    </a:lnTo>
                    <a:lnTo>
                      <a:pt x="12986" y="13170"/>
                    </a:lnTo>
                    <a:lnTo>
                      <a:pt x="12933" y="13281"/>
                    </a:lnTo>
                    <a:lnTo>
                      <a:pt x="12866" y="13391"/>
                    </a:lnTo>
                    <a:lnTo>
                      <a:pt x="12785" y="13499"/>
                    </a:lnTo>
                    <a:lnTo>
                      <a:pt x="12690" y="13603"/>
                    </a:lnTo>
                    <a:lnTo>
                      <a:pt x="12583" y="13707"/>
                    </a:lnTo>
                    <a:lnTo>
                      <a:pt x="12461" y="13806"/>
                    </a:lnTo>
                    <a:lnTo>
                      <a:pt x="12329" y="13904"/>
                    </a:lnTo>
                    <a:lnTo>
                      <a:pt x="12183" y="13999"/>
                    </a:lnTo>
                    <a:lnTo>
                      <a:pt x="12026" y="14091"/>
                    </a:lnTo>
                    <a:lnTo>
                      <a:pt x="11859" y="14180"/>
                    </a:lnTo>
                    <a:lnTo>
                      <a:pt x="11680" y="14265"/>
                    </a:lnTo>
                    <a:lnTo>
                      <a:pt x="11490" y="14348"/>
                    </a:lnTo>
                    <a:lnTo>
                      <a:pt x="11291" y="14426"/>
                    </a:lnTo>
                    <a:lnTo>
                      <a:pt x="11081" y="14501"/>
                    </a:lnTo>
                    <a:lnTo>
                      <a:pt x="10863" y="14572"/>
                    </a:lnTo>
                    <a:lnTo>
                      <a:pt x="10635" y="14639"/>
                    </a:lnTo>
                    <a:lnTo>
                      <a:pt x="10399" y="14703"/>
                    </a:lnTo>
                    <a:lnTo>
                      <a:pt x="10154" y="14761"/>
                    </a:lnTo>
                    <a:lnTo>
                      <a:pt x="9902" y="14815"/>
                    </a:lnTo>
                    <a:lnTo>
                      <a:pt x="9642" y="14866"/>
                    </a:lnTo>
                    <a:lnTo>
                      <a:pt x="9376" y="14911"/>
                    </a:lnTo>
                    <a:lnTo>
                      <a:pt x="9102" y="14951"/>
                    </a:lnTo>
                    <a:lnTo>
                      <a:pt x="8822" y="14987"/>
                    </a:lnTo>
                    <a:lnTo>
                      <a:pt x="8536" y="15018"/>
                    </a:lnTo>
                    <a:lnTo>
                      <a:pt x="8244" y="15043"/>
                    </a:lnTo>
                    <a:lnTo>
                      <a:pt x="7948" y="15063"/>
                    </a:lnTo>
                    <a:lnTo>
                      <a:pt x="7647" y="15077"/>
                    </a:lnTo>
                    <a:lnTo>
                      <a:pt x="7340" y="15086"/>
                    </a:lnTo>
                    <a:lnTo>
                      <a:pt x="7030" y="15089"/>
                    </a:lnTo>
                    <a:lnTo>
                      <a:pt x="6720" y="15086"/>
                    </a:lnTo>
                    <a:lnTo>
                      <a:pt x="6413" y="15077"/>
                    </a:lnTo>
                    <a:lnTo>
                      <a:pt x="6112" y="15063"/>
                    </a:lnTo>
                    <a:lnTo>
                      <a:pt x="5816" y="15043"/>
                    </a:lnTo>
                    <a:lnTo>
                      <a:pt x="5524" y="15018"/>
                    </a:lnTo>
                    <a:lnTo>
                      <a:pt x="5238" y="14987"/>
                    </a:lnTo>
                    <a:lnTo>
                      <a:pt x="4958" y="14951"/>
                    </a:lnTo>
                    <a:lnTo>
                      <a:pt x="4684" y="14911"/>
                    </a:lnTo>
                    <a:lnTo>
                      <a:pt x="4418" y="14866"/>
                    </a:lnTo>
                    <a:lnTo>
                      <a:pt x="4158" y="14815"/>
                    </a:lnTo>
                    <a:lnTo>
                      <a:pt x="3906" y="14761"/>
                    </a:lnTo>
                    <a:lnTo>
                      <a:pt x="3661" y="14703"/>
                    </a:lnTo>
                    <a:lnTo>
                      <a:pt x="3425" y="14639"/>
                    </a:lnTo>
                    <a:lnTo>
                      <a:pt x="3197" y="14572"/>
                    </a:lnTo>
                    <a:lnTo>
                      <a:pt x="2979" y="14501"/>
                    </a:lnTo>
                    <a:lnTo>
                      <a:pt x="2769" y="14426"/>
                    </a:lnTo>
                    <a:lnTo>
                      <a:pt x="2570" y="14348"/>
                    </a:lnTo>
                    <a:lnTo>
                      <a:pt x="2380" y="14265"/>
                    </a:lnTo>
                    <a:lnTo>
                      <a:pt x="2201" y="14180"/>
                    </a:lnTo>
                    <a:lnTo>
                      <a:pt x="2034" y="14091"/>
                    </a:lnTo>
                    <a:lnTo>
                      <a:pt x="1877" y="13999"/>
                    </a:lnTo>
                    <a:lnTo>
                      <a:pt x="1731" y="13904"/>
                    </a:lnTo>
                    <a:lnTo>
                      <a:pt x="1599" y="13806"/>
                    </a:lnTo>
                    <a:lnTo>
                      <a:pt x="1477" y="13707"/>
                    </a:lnTo>
                    <a:lnTo>
                      <a:pt x="1370" y="13603"/>
                    </a:lnTo>
                    <a:lnTo>
                      <a:pt x="1275" y="13499"/>
                    </a:lnTo>
                    <a:lnTo>
                      <a:pt x="1194" y="13391"/>
                    </a:lnTo>
                    <a:lnTo>
                      <a:pt x="1127" y="13281"/>
                    </a:lnTo>
                    <a:lnTo>
                      <a:pt x="1074" y="13170"/>
                    </a:lnTo>
                    <a:lnTo>
                      <a:pt x="1035" y="13057"/>
                    </a:lnTo>
                    <a:lnTo>
                      <a:pt x="1012" y="12942"/>
                    </a:lnTo>
                    <a:lnTo>
                      <a:pt x="1004" y="12826"/>
                    </a:lnTo>
                    <a:lnTo>
                      <a:pt x="1004" y="10947"/>
                    </a:lnTo>
                    <a:lnTo>
                      <a:pt x="1106" y="11045"/>
                    </a:lnTo>
                    <a:lnTo>
                      <a:pt x="1215" y="11141"/>
                    </a:lnTo>
                    <a:lnTo>
                      <a:pt x="1334" y="11234"/>
                    </a:lnTo>
                    <a:lnTo>
                      <a:pt x="1459" y="11324"/>
                    </a:lnTo>
                    <a:lnTo>
                      <a:pt x="1592" y="11410"/>
                    </a:lnTo>
                    <a:lnTo>
                      <a:pt x="1732" y="11495"/>
                    </a:lnTo>
                    <a:lnTo>
                      <a:pt x="1880" y="11575"/>
                    </a:lnTo>
                    <a:lnTo>
                      <a:pt x="2034" y="11653"/>
                    </a:lnTo>
                    <a:lnTo>
                      <a:pt x="2194" y="11727"/>
                    </a:lnTo>
                    <a:lnTo>
                      <a:pt x="2361" y="11799"/>
                    </a:lnTo>
                    <a:lnTo>
                      <a:pt x="2534" y="11867"/>
                    </a:lnTo>
                    <a:lnTo>
                      <a:pt x="2712" y="11932"/>
                    </a:lnTo>
                    <a:lnTo>
                      <a:pt x="2895" y="11994"/>
                    </a:lnTo>
                    <a:lnTo>
                      <a:pt x="3083" y="12053"/>
                    </a:lnTo>
                    <a:lnTo>
                      <a:pt x="3277" y="12109"/>
                    </a:lnTo>
                    <a:lnTo>
                      <a:pt x="3474" y="12162"/>
                    </a:lnTo>
                    <a:lnTo>
                      <a:pt x="3677" y="12211"/>
                    </a:lnTo>
                    <a:lnTo>
                      <a:pt x="3883" y="12258"/>
                    </a:lnTo>
                    <a:lnTo>
                      <a:pt x="4091" y="12302"/>
                    </a:lnTo>
                    <a:lnTo>
                      <a:pt x="4305" y="12342"/>
                    </a:lnTo>
                    <a:lnTo>
                      <a:pt x="4521" y="12378"/>
                    </a:lnTo>
                    <a:lnTo>
                      <a:pt x="4740" y="12412"/>
                    </a:lnTo>
                    <a:lnTo>
                      <a:pt x="4962" y="12443"/>
                    </a:lnTo>
                    <a:lnTo>
                      <a:pt x="5186" y="12471"/>
                    </a:lnTo>
                    <a:lnTo>
                      <a:pt x="5412" y="12495"/>
                    </a:lnTo>
                    <a:lnTo>
                      <a:pt x="5640" y="12516"/>
                    </a:lnTo>
                    <a:lnTo>
                      <a:pt x="5869" y="12534"/>
                    </a:lnTo>
                    <a:lnTo>
                      <a:pt x="6100" y="12548"/>
                    </a:lnTo>
                    <a:lnTo>
                      <a:pt x="6332" y="12559"/>
                    </a:lnTo>
                    <a:lnTo>
                      <a:pt x="6564" y="12567"/>
                    </a:lnTo>
                    <a:lnTo>
                      <a:pt x="6797" y="12572"/>
                    </a:lnTo>
                    <a:lnTo>
                      <a:pt x="7030" y="12574"/>
                    </a:lnTo>
                    <a:lnTo>
                      <a:pt x="7263" y="12572"/>
                    </a:lnTo>
                    <a:lnTo>
                      <a:pt x="7496" y="12567"/>
                    </a:lnTo>
                    <a:lnTo>
                      <a:pt x="7728" y="12559"/>
                    </a:lnTo>
                    <a:lnTo>
                      <a:pt x="7960" y="12548"/>
                    </a:lnTo>
                    <a:lnTo>
                      <a:pt x="8191" y="12534"/>
                    </a:lnTo>
                    <a:lnTo>
                      <a:pt x="8420" y="12516"/>
                    </a:lnTo>
                    <a:lnTo>
                      <a:pt x="8648" y="12495"/>
                    </a:lnTo>
                    <a:lnTo>
                      <a:pt x="8874" y="12471"/>
                    </a:lnTo>
                    <a:lnTo>
                      <a:pt x="9098" y="12443"/>
                    </a:lnTo>
                    <a:lnTo>
                      <a:pt x="9320" y="12412"/>
                    </a:lnTo>
                    <a:lnTo>
                      <a:pt x="9539" y="12378"/>
                    </a:lnTo>
                    <a:lnTo>
                      <a:pt x="9755" y="12342"/>
                    </a:lnTo>
                    <a:lnTo>
                      <a:pt x="9969" y="12302"/>
                    </a:lnTo>
                    <a:lnTo>
                      <a:pt x="10177" y="12258"/>
                    </a:lnTo>
                    <a:lnTo>
                      <a:pt x="10383" y="12211"/>
                    </a:lnTo>
                    <a:lnTo>
                      <a:pt x="10586" y="12162"/>
                    </a:lnTo>
                    <a:lnTo>
                      <a:pt x="10783" y="12109"/>
                    </a:lnTo>
                    <a:lnTo>
                      <a:pt x="10977" y="12053"/>
                    </a:lnTo>
                    <a:lnTo>
                      <a:pt x="11165" y="11994"/>
                    </a:lnTo>
                    <a:lnTo>
                      <a:pt x="11348" y="11932"/>
                    </a:lnTo>
                    <a:lnTo>
                      <a:pt x="11526" y="11867"/>
                    </a:lnTo>
                    <a:lnTo>
                      <a:pt x="11699" y="11799"/>
                    </a:lnTo>
                    <a:lnTo>
                      <a:pt x="11866" y="11727"/>
                    </a:lnTo>
                    <a:lnTo>
                      <a:pt x="12026" y="11653"/>
                    </a:lnTo>
                    <a:lnTo>
                      <a:pt x="12180" y="11575"/>
                    </a:lnTo>
                    <a:lnTo>
                      <a:pt x="12328" y="11495"/>
                    </a:lnTo>
                    <a:lnTo>
                      <a:pt x="12468" y="11410"/>
                    </a:lnTo>
                    <a:lnTo>
                      <a:pt x="12601" y="11324"/>
                    </a:lnTo>
                    <a:lnTo>
                      <a:pt x="12726" y="11234"/>
                    </a:lnTo>
                    <a:lnTo>
                      <a:pt x="12845" y="11141"/>
                    </a:lnTo>
                    <a:lnTo>
                      <a:pt x="12954" y="11045"/>
                    </a:lnTo>
                    <a:lnTo>
                      <a:pt x="13056" y="10947"/>
                    </a:lnTo>
                    <a:lnTo>
                      <a:pt x="13056" y="12826"/>
                    </a:lnTo>
                    <a:close/>
                    <a:moveTo>
                      <a:pt x="7030" y="0"/>
                    </a:moveTo>
                    <a:lnTo>
                      <a:pt x="6712" y="3"/>
                    </a:lnTo>
                    <a:lnTo>
                      <a:pt x="6393" y="12"/>
                    </a:lnTo>
                    <a:lnTo>
                      <a:pt x="6074" y="27"/>
                    </a:lnTo>
                    <a:lnTo>
                      <a:pt x="5756" y="48"/>
                    </a:lnTo>
                    <a:lnTo>
                      <a:pt x="5439" y="75"/>
                    </a:lnTo>
                    <a:lnTo>
                      <a:pt x="5124" y="110"/>
                    </a:lnTo>
                    <a:lnTo>
                      <a:pt x="4812" y="149"/>
                    </a:lnTo>
                    <a:lnTo>
                      <a:pt x="4503" y="195"/>
                    </a:lnTo>
                    <a:lnTo>
                      <a:pt x="4199" y="247"/>
                    </a:lnTo>
                    <a:lnTo>
                      <a:pt x="3900" y="306"/>
                    </a:lnTo>
                    <a:lnTo>
                      <a:pt x="3605" y="370"/>
                    </a:lnTo>
                    <a:lnTo>
                      <a:pt x="3318" y="442"/>
                    </a:lnTo>
                    <a:lnTo>
                      <a:pt x="3037" y="520"/>
                    </a:lnTo>
                    <a:lnTo>
                      <a:pt x="2765" y="604"/>
                    </a:lnTo>
                    <a:lnTo>
                      <a:pt x="2501" y="695"/>
                    </a:lnTo>
                    <a:lnTo>
                      <a:pt x="2246" y="792"/>
                    </a:lnTo>
                    <a:lnTo>
                      <a:pt x="2001" y="896"/>
                    </a:lnTo>
                    <a:lnTo>
                      <a:pt x="1766" y="1007"/>
                    </a:lnTo>
                    <a:lnTo>
                      <a:pt x="1543" y="1124"/>
                    </a:lnTo>
                    <a:lnTo>
                      <a:pt x="1332" y="1247"/>
                    </a:lnTo>
                    <a:lnTo>
                      <a:pt x="1133" y="1378"/>
                    </a:lnTo>
                    <a:lnTo>
                      <a:pt x="948" y="1515"/>
                    </a:lnTo>
                    <a:lnTo>
                      <a:pt x="778" y="1660"/>
                    </a:lnTo>
                    <a:lnTo>
                      <a:pt x="623" y="1811"/>
                    </a:lnTo>
                    <a:lnTo>
                      <a:pt x="482" y="1969"/>
                    </a:lnTo>
                    <a:lnTo>
                      <a:pt x="359" y="2134"/>
                    </a:lnTo>
                    <a:lnTo>
                      <a:pt x="252" y="2305"/>
                    </a:lnTo>
                    <a:lnTo>
                      <a:pt x="163" y="2484"/>
                    </a:lnTo>
                    <a:lnTo>
                      <a:pt x="93" y="2670"/>
                    </a:lnTo>
                    <a:lnTo>
                      <a:pt x="42" y="2862"/>
                    </a:lnTo>
                    <a:lnTo>
                      <a:pt x="11" y="3062"/>
                    </a:lnTo>
                    <a:lnTo>
                      <a:pt x="0" y="3269"/>
                    </a:lnTo>
                    <a:lnTo>
                      <a:pt x="0" y="12826"/>
                    </a:lnTo>
                    <a:lnTo>
                      <a:pt x="11" y="13033"/>
                    </a:lnTo>
                    <a:lnTo>
                      <a:pt x="42" y="13232"/>
                    </a:lnTo>
                    <a:lnTo>
                      <a:pt x="93" y="13425"/>
                    </a:lnTo>
                    <a:lnTo>
                      <a:pt x="163" y="13611"/>
                    </a:lnTo>
                    <a:lnTo>
                      <a:pt x="252" y="13789"/>
                    </a:lnTo>
                    <a:lnTo>
                      <a:pt x="359" y="13961"/>
                    </a:lnTo>
                    <a:lnTo>
                      <a:pt x="482" y="14126"/>
                    </a:lnTo>
                    <a:lnTo>
                      <a:pt x="623" y="14284"/>
                    </a:lnTo>
                    <a:lnTo>
                      <a:pt x="778" y="14435"/>
                    </a:lnTo>
                    <a:lnTo>
                      <a:pt x="948" y="14579"/>
                    </a:lnTo>
                    <a:lnTo>
                      <a:pt x="1133" y="14717"/>
                    </a:lnTo>
                    <a:lnTo>
                      <a:pt x="1332" y="14847"/>
                    </a:lnTo>
                    <a:lnTo>
                      <a:pt x="1543" y="14971"/>
                    </a:lnTo>
                    <a:lnTo>
                      <a:pt x="1766" y="15088"/>
                    </a:lnTo>
                    <a:lnTo>
                      <a:pt x="2001" y="15199"/>
                    </a:lnTo>
                    <a:lnTo>
                      <a:pt x="2246" y="15302"/>
                    </a:lnTo>
                    <a:lnTo>
                      <a:pt x="2501" y="15400"/>
                    </a:lnTo>
                    <a:lnTo>
                      <a:pt x="2765" y="15490"/>
                    </a:lnTo>
                    <a:lnTo>
                      <a:pt x="3037" y="15575"/>
                    </a:lnTo>
                    <a:lnTo>
                      <a:pt x="3318" y="15652"/>
                    </a:lnTo>
                    <a:lnTo>
                      <a:pt x="3605" y="15724"/>
                    </a:lnTo>
                    <a:lnTo>
                      <a:pt x="3900" y="15789"/>
                    </a:lnTo>
                    <a:lnTo>
                      <a:pt x="4199" y="15848"/>
                    </a:lnTo>
                    <a:lnTo>
                      <a:pt x="4503" y="15900"/>
                    </a:lnTo>
                    <a:lnTo>
                      <a:pt x="4812" y="15946"/>
                    </a:lnTo>
                    <a:lnTo>
                      <a:pt x="5124" y="15985"/>
                    </a:lnTo>
                    <a:lnTo>
                      <a:pt x="5439" y="16020"/>
                    </a:lnTo>
                    <a:lnTo>
                      <a:pt x="5756" y="16047"/>
                    </a:lnTo>
                    <a:lnTo>
                      <a:pt x="6074" y="16068"/>
                    </a:lnTo>
                    <a:lnTo>
                      <a:pt x="6393" y="16083"/>
                    </a:lnTo>
                    <a:lnTo>
                      <a:pt x="6712" y="16092"/>
                    </a:lnTo>
                    <a:lnTo>
                      <a:pt x="7030" y="16095"/>
                    </a:lnTo>
                    <a:lnTo>
                      <a:pt x="7348" y="16092"/>
                    </a:lnTo>
                    <a:lnTo>
                      <a:pt x="7667" y="16083"/>
                    </a:lnTo>
                    <a:lnTo>
                      <a:pt x="7986" y="16068"/>
                    </a:lnTo>
                    <a:lnTo>
                      <a:pt x="8304" y="16047"/>
                    </a:lnTo>
                    <a:lnTo>
                      <a:pt x="8621" y="16020"/>
                    </a:lnTo>
                    <a:lnTo>
                      <a:pt x="8936" y="15985"/>
                    </a:lnTo>
                    <a:lnTo>
                      <a:pt x="9248" y="15946"/>
                    </a:lnTo>
                    <a:lnTo>
                      <a:pt x="9557" y="15900"/>
                    </a:lnTo>
                    <a:lnTo>
                      <a:pt x="9861" y="15848"/>
                    </a:lnTo>
                    <a:lnTo>
                      <a:pt x="10160" y="15789"/>
                    </a:lnTo>
                    <a:lnTo>
                      <a:pt x="10455" y="15724"/>
                    </a:lnTo>
                    <a:lnTo>
                      <a:pt x="10742" y="15652"/>
                    </a:lnTo>
                    <a:lnTo>
                      <a:pt x="11023" y="15575"/>
                    </a:lnTo>
                    <a:lnTo>
                      <a:pt x="11295" y="15490"/>
                    </a:lnTo>
                    <a:lnTo>
                      <a:pt x="11559" y="15400"/>
                    </a:lnTo>
                    <a:lnTo>
                      <a:pt x="11814" y="15302"/>
                    </a:lnTo>
                    <a:lnTo>
                      <a:pt x="12059" y="15199"/>
                    </a:lnTo>
                    <a:lnTo>
                      <a:pt x="12294" y="15088"/>
                    </a:lnTo>
                    <a:lnTo>
                      <a:pt x="12517" y="14971"/>
                    </a:lnTo>
                    <a:lnTo>
                      <a:pt x="12728" y="14847"/>
                    </a:lnTo>
                    <a:lnTo>
                      <a:pt x="12927" y="14717"/>
                    </a:lnTo>
                    <a:lnTo>
                      <a:pt x="13112" y="14579"/>
                    </a:lnTo>
                    <a:lnTo>
                      <a:pt x="13282" y="14435"/>
                    </a:lnTo>
                    <a:lnTo>
                      <a:pt x="13437" y="14284"/>
                    </a:lnTo>
                    <a:lnTo>
                      <a:pt x="13578" y="14126"/>
                    </a:lnTo>
                    <a:lnTo>
                      <a:pt x="13701" y="13961"/>
                    </a:lnTo>
                    <a:lnTo>
                      <a:pt x="13808" y="13789"/>
                    </a:lnTo>
                    <a:lnTo>
                      <a:pt x="13897" y="13611"/>
                    </a:lnTo>
                    <a:lnTo>
                      <a:pt x="13967" y="13425"/>
                    </a:lnTo>
                    <a:lnTo>
                      <a:pt x="14018" y="13232"/>
                    </a:lnTo>
                    <a:lnTo>
                      <a:pt x="14049" y="13033"/>
                    </a:lnTo>
                    <a:lnTo>
                      <a:pt x="14060" y="12826"/>
                    </a:lnTo>
                    <a:lnTo>
                      <a:pt x="14060" y="3269"/>
                    </a:lnTo>
                    <a:lnTo>
                      <a:pt x="14049" y="3062"/>
                    </a:lnTo>
                    <a:lnTo>
                      <a:pt x="14018" y="2862"/>
                    </a:lnTo>
                    <a:lnTo>
                      <a:pt x="13967" y="2670"/>
                    </a:lnTo>
                    <a:lnTo>
                      <a:pt x="13897" y="2484"/>
                    </a:lnTo>
                    <a:lnTo>
                      <a:pt x="13808" y="2305"/>
                    </a:lnTo>
                    <a:lnTo>
                      <a:pt x="13701" y="2134"/>
                    </a:lnTo>
                    <a:lnTo>
                      <a:pt x="13578" y="1969"/>
                    </a:lnTo>
                    <a:lnTo>
                      <a:pt x="13437" y="1811"/>
                    </a:lnTo>
                    <a:lnTo>
                      <a:pt x="13282" y="1660"/>
                    </a:lnTo>
                    <a:lnTo>
                      <a:pt x="13112" y="1515"/>
                    </a:lnTo>
                    <a:lnTo>
                      <a:pt x="12927" y="1378"/>
                    </a:lnTo>
                    <a:lnTo>
                      <a:pt x="12728" y="1247"/>
                    </a:lnTo>
                    <a:lnTo>
                      <a:pt x="12517" y="1124"/>
                    </a:lnTo>
                    <a:lnTo>
                      <a:pt x="12294" y="1007"/>
                    </a:lnTo>
                    <a:lnTo>
                      <a:pt x="12059" y="896"/>
                    </a:lnTo>
                    <a:lnTo>
                      <a:pt x="11814" y="792"/>
                    </a:lnTo>
                    <a:lnTo>
                      <a:pt x="11559" y="695"/>
                    </a:lnTo>
                    <a:lnTo>
                      <a:pt x="11295" y="604"/>
                    </a:lnTo>
                    <a:lnTo>
                      <a:pt x="11023" y="520"/>
                    </a:lnTo>
                    <a:lnTo>
                      <a:pt x="10742" y="442"/>
                    </a:lnTo>
                    <a:lnTo>
                      <a:pt x="10455" y="370"/>
                    </a:lnTo>
                    <a:lnTo>
                      <a:pt x="10160" y="306"/>
                    </a:lnTo>
                    <a:lnTo>
                      <a:pt x="9861" y="247"/>
                    </a:lnTo>
                    <a:lnTo>
                      <a:pt x="9557" y="195"/>
                    </a:lnTo>
                    <a:lnTo>
                      <a:pt x="9248" y="149"/>
                    </a:lnTo>
                    <a:lnTo>
                      <a:pt x="8936" y="110"/>
                    </a:lnTo>
                    <a:lnTo>
                      <a:pt x="8621" y="75"/>
                    </a:lnTo>
                    <a:lnTo>
                      <a:pt x="8304" y="48"/>
                    </a:lnTo>
                    <a:lnTo>
                      <a:pt x="7986" y="27"/>
                    </a:lnTo>
                    <a:lnTo>
                      <a:pt x="7667" y="12"/>
                    </a:lnTo>
                    <a:lnTo>
                      <a:pt x="7348" y="3"/>
                    </a:lnTo>
                    <a:lnTo>
                      <a:pt x="70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17" tIns="48208" rIns="96417" bIns="48208" numCol="1" anchor="t" anchorCtr="0" compatLnSpc="1"/>
              <a:p>
                <a:pPr>
                  <a:lnSpc>
                    <a:spcPct val="130000"/>
                  </a:lnSpc>
                </a:pPr>
                <a:endParaRPr lang="id-ID" sz="2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9124" name="Freeform 194"/>
              <p:cNvSpPr/>
              <p:nvPr/>
            </p:nvSpPr>
            <p:spPr bwMode="auto">
              <a:xfrm>
                <a:off x="2479676" y="4692650"/>
                <a:ext cx="42863" cy="42863"/>
              </a:xfrm>
              <a:custGeom>
                <a:avLst/>
                <a:gdLst>
                  <a:gd name="T0" fmla="*/ 554 w 1004"/>
                  <a:gd name="T1" fmla="*/ 1003 h 1006"/>
                  <a:gd name="T2" fmla="*/ 628 w 1004"/>
                  <a:gd name="T3" fmla="*/ 990 h 1006"/>
                  <a:gd name="T4" fmla="*/ 698 w 1004"/>
                  <a:gd name="T5" fmla="*/ 967 h 1006"/>
                  <a:gd name="T6" fmla="*/ 762 w 1004"/>
                  <a:gd name="T7" fmla="*/ 934 h 1006"/>
                  <a:gd name="T8" fmla="*/ 822 w 1004"/>
                  <a:gd name="T9" fmla="*/ 891 h 1006"/>
                  <a:gd name="T10" fmla="*/ 874 w 1004"/>
                  <a:gd name="T11" fmla="*/ 841 h 1006"/>
                  <a:gd name="T12" fmla="*/ 919 w 1004"/>
                  <a:gd name="T13" fmla="*/ 785 h 1006"/>
                  <a:gd name="T14" fmla="*/ 955 w 1004"/>
                  <a:gd name="T15" fmla="*/ 721 h 1006"/>
                  <a:gd name="T16" fmla="*/ 981 w 1004"/>
                  <a:gd name="T17" fmla="*/ 653 h 1006"/>
                  <a:gd name="T18" fmla="*/ 998 w 1004"/>
                  <a:gd name="T19" fmla="*/ 580 h 1006"/>
                  <a:gd name="T20" fmla="*/ 1004 w 1004"/>
                  <a:gd name="T21" fmla="*/ 503 h 1006"/>
                  <a:gd name="T22" fmla="*/ 998 w 1004"/>
                  <a:gd name="T23" fmla="*/ 427 h 1006"/>
                  <a:gd name="T24" fmla="*/ 981 w 1004"/>
                  <a:gd name="T25" fmla="*/ 353 h 1006"/>
                  <a:gd name="T26" fmla="*/ 955 w 1004"/>
                  <a:gd name="T27" fmla="*/ 285 h 1006"/>
                  <a:gd name="T28" fmla="*/ 919 w 1004"/>
                  <a:gd name="T29" fmla="*/ 222 h 1006"/>
                  <a:gd name="T30" fmla="*/ 874 w 1004"/>
                  <a:gd name="T31" fmla="*/ 165 h 1006"/>
                  <a:gd name="T32" fmla="*/ 822 w 1004"/>
                  <a:gd name="T33" fmla="*/ 115 h 1006"/>
                  <a:gd name="T34" fmla="*/ 762 w 1004"/>
                  <a:gd name="T35" fmla="*/ 73 h 1006"/>
                  <a:gd name="T36" fmla="*/ 698 w 1004"/>
                  <a:gd name="T37" fmla="*/ 39 h 1006"/>
                  <a:gd name="T38" fmla="*/ 628 w 1004"/>
                  <a:gd name="T39" fmla="*/ 16 h 1006"/>
                  <a:gd name="T40" fmla="*/ 554 w 1004"/>
                  <a:gd name="T41" fmla="*/ 3 h 1006"/>
                  <a:gd name="T42" fmla="*/ 476 w 1004"/>
                  <a:gd name="T43" fmla="*/ 1 h 1006"/>
                  <a:gd name="T44" fmla="*/ 401 w 1004"/>
                  <a:gd name="T45" fmla="*/ 10 h 1006"/>
                  <a:gd name="T46" fmla="*/ 330 w 1004"/>
                  <a:gd name="T47" fmla="*/ 30 h 1006"/>
                  <a:gd name="T48" fmla="*/ 262 w 1004"/>
                  <a:gd name="T49" fmla="*/ 61 h 1006"/>
                  <a:gd name="T50" fmla="*/ 202 w 1004"/>
                  <a:gd name="T51" fmla="*/ 100 h 1006"/>
                  <a:gd name="T52" fmla="*/ 147 w 1004"/>
                  <a:gd name="T53" fmla="*/ 147 h 1006"/>
                  <a:gd name="T54" fmla="*/ 100 w 1004"/>
                  <a:gd name="T55" fmla="*/ 202 h 1006"/>
                  <a:gd name="T56" fmla="*/ 60 w 1004"/>
                  <a:gd name="T57" fmla="*/ 263 h 1006"/>
                  <a:gd name="T58" fmla="*/ 30 w 1004"/>
                  <a:gd name="T59" fmla="*/ 330 h 1006"/>
                  <a:gd name="T60" fmla="*/ 10 w 1004"/>
                  <a:gd name="T61" fmla="*/ 402 h 1006"/>
                  <a:gd name="T62" fmla="*/ 1 w 1004"/>
                  <a:gd name="T63" fmla="*/ 477 h 1006"/>
                  <a:gd name="T64" fmla="*/ 3 w 1004"/>
                  <a:gd name="T65" fmla="*/ 554 h 1006"/>
                  <a:gd name="T66" fmla="*/ 16 w 1004"/>
                  <a:gd name="T67" fmla="*/ 629 h 1006"/>
                  <a:gd name="T68" fmla="*/ 39 w 1004"/>
                  <a:gd name="T69" fmla="*/ 699 h 1006"/>
                  <a:gd name="T70" fmla="*/ 72 w 1004"/>
                  <a:gd name="T71" fmla="*/ 764 h 1006"/>
                  <a:gd name="T72" fmla="*/ 115 w 1004"/>
                  <a:gd name="T73" fmla="*/ 823 h 1006"/>
                  <a:gd name="T74" fmla="*/ 165 w 1004"/>
                  <a:gd name="T75" fmla="*/ 875 h 1006"/>
                  <a:gd name="T76" fmla="*/ 221 w 1004"/>
                  <a:gd name="T77" fmla="*/ 921 h 1006"/>
                  <a:gd name="T78" fmla="*/ 284 w 1004"/>
                  <a:gd name="T79" fmla="*/ 957 h 1006"/>
                  <a:gd name="T80" fmla="*/ 353 w 1004"/>
                  <a:gd name="T81" fmla="*/ 984 h 1006"/>
                  <a:gd name="T82" fmla="*/ 426 w 1004"/>
                  <a:gd name="T83" fmla="*/ 1000 h 1006"/>
                  <a:gd name="T84" fmla="*/ 502 w 1004"/>
                  <a:gd name="T85" fmla="*/ 1006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4" h="1006">
                    <a:moveTo>
                      <a:pt x="502" y="1006"/>
                    </a:moveTo>
                    <a:lnTo>
                      <a:pt x="528" y="1005"/>
                    </a:lnTo>
                    <a:lnTo>
                      <a:pt x="554" y="1003"/>
                    </a:lnTo>
                    <a:lnTo>
                      <a:pt x="579" y="1000"/>
                    </a:lnTo>
                    <a:lnTo>
                      <a:pt x="604" y="996"/>
                    </a:lnTo>
                    <a:lnTo>
                      <a:pt x="628" y="990"/>
                    </a:lnTo>
                    <a:lnTo>
                      <a:pt x="652" y="984"/>
                    </a:lnTo>
                    <a:lnTo>
                      <a:pt x="675" y="976"/>
                    </a:lnTo>
                    <a:lnTo>
                      <a:pt x="698" y="967"/>
                    </a:lnTo>
                    <a:lnTo>
                      <a:pt x="720" y="957"/>
                    </a:lnTo>
                    <a:lnTo>
                      <a:pt x="741" y="946"/>
                    </a:lnTo>
                    <a:lnTo>
                      <a:pt x="762" y="934"/>
                    </a:lnTo>
                    <a:lnTo>
                      <a:pt x="783" y="921"/>
                    </a:lnTo>
                    <a:lnTo>
                      <a:pt x="803" y="907"/>
                    </a:lnTo>
                    <a:lnTo>
                      <a:pt x="822" y="891"/>
                    </a:lnTo>
                    <a:lnTo>
                      <a:pt x="840" y="875"/>
                    </a:lnTo>
                    <a:lnTo>
                      <a:pt x="858" y="859"/>
                    </a:lnTo>
                    <a:lnTo>
                      <a:pt x="874" y="841"/>
                    </a:lnTo>
                    <a:lnTo>
                      <a:pt x="890" y="823"/>
                    </a:lnTo>
                    <a:lnTo>
                      <a:pt x="905" y="804"/>
                    </a:lnTo>
                    <a:lnTo>
                      <a:pt x="919" y="785"/>
                    </a:lnTo>
                    <a:lnTo>
                      <a:pt x="932" y="764"/>
                    </a:lnTo>
                    <a:lnTo>
                      <a:pt x="944" y="743"/>
                    </a:lnTo>
                    <a:lnTo>
                      <a:pt x="955" y="721"/>
                    </a:lnTo>
                    <a:lnTo>
                      <a:pt x="965" y="699"/>
                    </a:lnTo>
                    <a:lnTo>
                      <a:pt x="974" y="676"/>
                    </a:lnTo>
                    <a:lnTo>
                      <a:pt x="981" y="653"/>
                    </a:lnTo>
                    <a:lnTo>
                      <a:pt x="988" y="629"/>
                    </a:lnTo>
                    <a:lnTo>
                      <a:pt x="994" y="605"/>
                    </a:lnTo>
                    <a:lnTo>
                      <a:pt x="998" y="580"/>
                    </a:lnTo>
                    <a:lnTo>
                      <a:pt x="1001" y="554"/>
                    </a:lnTo>
                    <a:lnTo>
                      <a:pt x="1003" y="529"/>
                    </a:lnTo>
                    <a:lnTo>
                      <a:pt x="1004" y="503"/>
                    </a:lnTo>
                    <a:lnTo>
                      <a:pt x="1003" y="477"/>
                    </a:lnTo>
                    <a:lnTo>
                      <a:pt x="1001" y="452"/>
                    </a:lnTo>
                    <a:lnTo>
                      <a:pt x="998" y="427"/>
                    </a:lnTo>
                    <a:lnTo>
                      <a:pt x="994" y="402"/>
                    </a:lnTo>
                    <a:lnTo>
                      <a:pt x="988" y="377"/>
                    </a:lnTo>
                    <a:lnTo>
                      <a:pt x="981" y="353"/>
                    </a:lnTo>
                    <a:lnTo>
                      <a:pt x="974" y="330"/>
                    </a:lnTo>
                    <a:lnTo>
                      <a:pt x="965" y="307"/>
                    </a:lnTo>
                    <a:lnTo>
                      <a:pt x="955" y="285"/>
                    </a:lnTo>
                    <a:lnTo>
                      <a:pt x="944" y="263"/>
                    </a:lnTo>
                    <a:lnTo>
                      <a:pt x="932" y="243"/>
                    </a:lnTo>
                    <a:lnTo>
                      <a:pt x="919" y="222"/>
                    </a:lnTo>
                    <a:lnTo>
                      <a:pt x="905" y="202"/>
                    </a:lnTo>
                    <a:lnTo>
                      <a:pt x="890" y="183"/>
                    </a:lnTo>
                    <a:lnTo>
                      <a:pt x="874" y="165"/>
                    </a:lnTo>
                    <a:lnTo>
                      <a:pt x="858" y="147"/>
                    </a:lnTo>
                    <a:lnTo>
                      <a:pt x="840" y="131"/>
                    </a:lnTo>
                    <a:lnTo>
                      <a:pt x="822" y="115"/>
                    </a:lnTo>
                    <a:lnTo>
                      <a:pt x="803" y="100"/>
                    </a:lnTo>
                    <a:lnTo>
                      <a:pt x="783" y="86"/>
                    </a:lnTo>
                    <a:lnTo>
                      <a:pt x="762" y="73"/>
                    </a:lnTo>
                    <a:lnTo>
                      <a:pt x="741" y="61"/>
                    </a:lnTo>
                    <a:lnTo>
                      <a:pt x="720" y="50"/>
                    </a:lnTo>
                    <a:lnTo>
                      <a:pt x="698" y="39"/>
                    </a:lnTo>
                    <a:lnTo>
                      <a:pt x="675" y="30"/>
                    </a:lnTo>
                    <a:lnTo>
                      <a:pt x="652" y="22"/>
                    </a:lnTo>
                    <a:lnTo>
                      <a:pt x="628" y="16"/>
                    </a:lnTo>
                    <a:lnTo>
                      <a:pt x="604" y="10"/>
                    </a:lnTo>
                    <a:lnTo>
                      <a:pt x="579" y="6"/>
                    </a:lnTo>
                    <a:lnTo>
                      <a:pt x="554" y="3"/>
                    </a:lnTo>
                    <a:lnTo>
                      <a:pt x="528" y="1"/>
                    </a:lnTo>
                    <a:lnTo>
                      <a:pt x="502" y="0"/>
                    </a:lnTo>
                    <a:lnTo>
                      <a:pt x="476" y="1"/>
                    </a:lnTo>
                    <a:lnTo>
                      <a:pt x="451" y="3"/>
                    </a:lnTo>
                    <a:lnTo>
                      <a:pt x="426" y="6"/>
                    </a:lnTo>
                    <a:lnTo>
                      <a:pt x="401" y="10"/>
                    </a:lnTo>
                    <a:lnTo>
                      <a:pt x="377" y="16"/>
                    </a:lnTo>
                    <a:lnTo>
                      <a:pt x="353" y="22"/>
                    </a:lnTo>
                    <a:lnTo>
                      <a:pt x="330" y="30"/>
                    </a:lnTo>
                    <a:lnTo>
                      <a:pt x="306" y="39"/>
                    </a:lnTo>
                    <a:lnTo>
                      <a:pt x="284" y="50"/>
                    </a:lnTo>
                    <a:lnTo>
                      <a:pt x="262" y="61"/>
                    </a:lnTo>
                    <a:lnTo>
                      <a:pt x="242" y="73"/>
                    </a:lnTo>
                    <a:lnTo>
                      <a:pt x="221" y="86"/>
                    </a:lnTo>
                    <a:lnTo>
                      <a:pt x="202" y="100"/>
                    </a:lnTo>
                    <a:lnTo>
                      <a:pt x="183" y="115"/>
                    </a:lnTo>
                    <a:lnTo>
                      <a:pt x="165" y="131"/>
                    </a:lnTo>
                    <a:lnTo>
                      <a:pt x="147" y="147"/>
                    </a:lnTo>
                    <a:lnTo>
                      <a:pt x="131" y="165"/>
                    </a:lnTo>
                    <a:lnTo>
                      <a:pt x="115" y="183"/>
                    </a:lnTo>
                    <a:lnTo>
                      <a:pt x="100" y="202"/>
                    </a:lnTo>
                    <a:lnTo>
                      <a:pt x="86" y="222"/>
                    </a:lnTo>
                    <a:lnTo>
                      <a:pt x="72" y="243"/>
                    </a:lnTo>
                    <a:lnTo>
                      <a:pt x="60" y="263"/>
                    </a:lnTo>
                    <a:lnTo>
                      <a:pt x="49" y="285"/>
                    </a:lnTo>
                    <a:lnTo>
                      <a:pt x="39" y="307"/>
                    </a:lnTo>
                    <a:lnTo>
                      <a:pt x="30" y="330"/>
                    </a:lnTo>
                    <a:lnTo>
                      <a:pt x="22" y="353"/>
                    </a:lnTo>
                    <a:lnTo>
                      <a:pt x="16" y="377"/>
                    </a:lnTo>
                    <a:lnTo>
                      <a:pt x="10" y="402"/>
                    </a:lnTo>
                    <a:lnTo>
                      <a:pt x="6" y="427"/>
                    </a:lnTo>
                    <a:lnTo>
                      <a:pt x="3" y="452"/>
                    </a:lnTo>
                    <a:lnTo>
                      <a:pt x="1" y="477"/>
                    </a:lnTo>
                    <a:lnTo>
                      <a:pt x="0" y="503"/>
                    </a:lnTo>
                    <a:lnTo>
                      <a:pt x="1" y="529"/>
                    </a:lnTo>
                    <a:lnTo>
                      <a:pt x="3" y="554"/>
                    </a:lnTo>
                    <a:lnTo>
                      <a:pt x="6" y="580"/>
                    </a:lnTo>
                    <a:lnTo>
                      <a:pt x="10" y="605"/>
                    </a:lnTo>
                    <a:lnTo>
                      <a:pt x="16" y="629"/>
                    </a:lnTo>
                    <a:lnTo>
                      <a:pt x="22" y="653"/>
                    </a:lnTo>
                    <a:lnTo>
                      <a:pt x="30" y="676"/>
                    </a:lnTo>
                    <a:lnTo>
                      <a:pt x="39" y="699"/>
                    </a:lnTo>
                    <a:lnTo>
                      <a:pt x="49" y="721"/>
                    </a:lnTo>
                    <a:lnTo>
                      <a:pt x="60" y="743"/>
                    </a:lnTo>
                    <a:lnTo>
                      <a:pt x="72" y="764"/>
                    </a:lnTo>
                    <a:lnTo>
                      <a:pt x="86" y="785"/>
                    </a:lnTo>
                    <a:lnTo>
                      <a:pt x="100" y="804"/>
                    </a:lnTo>
                    <a:lnTo>
                      <a:pt x="115" y="823"/>
                    </a:lnTo>
                    <a:lnTo>
                      <a:pt x="131" y="841"/>
                    </a:lnTo>
                    <a:lnTo>
                      <a:pt x="147" y="859"/>
                    </a:lnTo>
                    <a:lnTo>
                      <a:pt x="165" y="875"/>
                    </a:lnTo>
                    <a:lnTo>
                      <a:pt x="183" y="891"/>
                    </a:lnTo>
                    <a:lnTo>
                      <a:pt x="202" y="907"/>
                    </a:lnTo>
                    <a:lnTo>
                      <a:pt x="221" y="921"/>
                    </a:lnTo>
                    <a:lnTo>
                      <a:pt x="242" y="934"/>
                    </a:lnTo>
                    <a:lnTo>
                      <a:pt x="262" y="946"/>
                    </a:lnTo>
                    <a:lnTo>
                      <a:pt x="284" y="957"/>
                    </a:lnTo>
                    <a:lnTo>
                      <a:pt x="306" y="967"/>
                    </a:lnTo>
                    <a:lnTo>
                      <a:pt x="330" y="976"/>
                    </a:lnTo>
                    <a:lnTo>
                      <a:pt x="353" y="984"/>
                    </a:lnTo>
                    <a:lnTo>
                      <a:pt x="377" y="990"/>
                    </a:lnTo>
                    <a:lnTo>
                      <a:pt x="401" y="996"/>
                    </a:lnTo>
                    <a:lnTo>
                      <a:pt x="426" y="1000"/>
                    </a:lnTo>
                    <a:lnTo>
                      <a:pt x="451" y="1003"/>
                    </a:lnTo>
                    <a:lnTo>
                      <a:pt x="476" y="1005"/>
                    </a:lnTo>
                    <a:lnTo>
                      <a:pt x="502" y="10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17" tIns="48208" rIns="96417" bIns="48208" numCol="1" anchor="t" anchorCtr="0" compatLnSpc="1"/>
              <a:p>
                <a:pPr>
                  <a:lnSpc>
                    <a:spcPct val="130000"/>
                  </a:lnSpc>
                </a:pPr>
                <a:endParaRPr lang="id-ID" sz="2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9125" name="Freeform 195"/>
              <p:cNvSpPr/>
              <p:nvPr/>
            </p:nvSpPr>
            <p:spPr bwMode="auto">
              <a:xfrm>
                <a:off x="2479676" y="4562475"/>
                <a:ext cx="42863" cy="42863"/>
              </a:xfrm>
              <a:custGeom>
                <a:avLst/>
                <a:gdLst>
                  <a:gd name="T0" fmla="*/ 554 w 1004"/>
                  <a:gd name="T1" fmla="*/ 1003 h 1006"/>
                  <a:gd name="T2" fmla="*/ 628 w 1004"/>
                  <a:gd name="T3" fmla="*/ 990 h 1006"/>
                  <a:gd name="T4" fmla="*/ 698 w 1004"/>
                  <a:gd name="T5" fmla="*/ 967 h 1006"/>
                  <a:gd name="T6" fmla="*/ 762 w 1004"/>
                  <a:gd name="T7" fmla="*/ 934 h 1006"/>
                  <a:gd name="T8" fmla="*/ 822 w 1004"/>
                  <a:gd name="T9" fmla="*/ 892 h 1006"/>
                  <a:gd name="T10" fmla="*/ 874 w 1004"/>
                  <a:gd name="T11" fmla="*/ 841 h 1006"/>
                  <a:gd name="T12" fmla="*/ 919 w 1004"/>
                  <a:gd name="T13" fmla="*/ 785 h 1006"/>
                  <a:gd name="T14" fmla="*/ 955 w 1004"/>
                  <a:gd name="T15" fmla="*/ 722 h 1006"/>
                  <a:gd name="T16" fmla="*/ 981 w 1004"/>
                  <a:gd name="T17" fmla="*/ 653 h 1006"/>
                  <a:gd name="T18" fmla="*/ 998 w 1004"/>
                  <a:gd name="T19" fmla="*/ 580 h 1006"/>
                  <a:gd name="T20" fmla="*/ 1004 w 1004"/>
                  <a:gd name="T21" fmla="*/ 503 h 1006"/>
                  <a:gd name="T22" fmla="*/ 998 w 1004"/>
                  <a:gd name="T23" fmla="*/ 427 h 1006"/>
                  <a:gd name="T24" fmla="*/ 981 w 1004"/>
                  <a:gd name="T25" fmla="*/ 353 h 1006"/>
                  <a:gd name="T26" fmla="*/ 955 w 1004"/>
                  <a:gd name="T27" fmla="*/ 285 h 1006"/>
                  <a:gd name="T28" fmla="*/ 919 w 1004"/>
                  <a:gd name="T29" fmla="*/ 222 h 1006"/>
                  <a:gd name="T30" fmla="*/ 874 w 1004"/>
                  <a:gd name="T31" fmla="*/ 165 h 1006"/>
                  <a:gd name="T32" fmla="*/ 822 w 1004"/>
                  <a:gd name="T33" fmla="*/ 115 h 1006"/>
                  <a:gd name="T34" fmla="*/ 762 w 1004"/>
                  <a:gd name="T35" fmla="*/ 73 h 1006"/>
                  <a:gd name="T36" fmla="*/ 698 w 1004"/>
                  <a:gd name="T37" fmla="*/ 40 h 1006"/>
                  <a:gd name="T38" fmla="*/ 628 w 1004"/>
                  <a:gd name="T39" fmla="*/ 17 h 1006"/>
                  <a:gd name="T40" fmla="*/ 554 w 1004"/>
                  <a:gd name="T41" fmla="*/ 3 h 1006"/>
                  <a:gd name="T42" fmla="*/ 476 w 1004"/>
                  <a:gd name="T43" fmla="*/ 1 h 1006"/>
                  <a:gd name="T44" fmla="*/ 401 w 1004"/>
                  <a:gd name="T45" fmla="*/ 10 h 1006"/>
                  <a:gd name="T46" fmla="*/ 330 w 1004"/>
                  <a:gd name="T47" fmla="*/ 31 h 1006"/>
                  <a:gd name="T48" fmla="*/ 262 w 1004"/>
                  <a:gd name="T49" fmla="*/ 61 h 1006"/>
                  <a:gd name="T50" fmla="*/ 202 w 1004"/>
                  <a:gd name="T51" fmla="*/ 100 h 1006"/>
                  <a:gd name="T52" fmla="*/ 147 w 1004"/>
                  <a:gd name="T53" fmla="*/ 147 h 1006"/>
                  <a:gd name="T54" fmla="*/ 100 w 1004"/>
                  <a:gd name="T55" fmla="*/ 203 h 1006"/>
                  <a:gd name="T56" fmla="*/ 60 w 1004"/>
                  <a:gd name="T57" fmla="*/ 263 h 1006"/>
                  <a:gd name="T58" fmla="*/ 30 w 1004"/>
                  <a:gd name="T59" fmla="*/ 330 h 1006"/>
                  <a:gd name="T60" fmla="*/ 10 w 1004"/>
                  <a:gd name="T61" fmla="*/ 402 h 1006"/>
                  <a:gd name="T62" fmla="*/ 1 w 1004"/>
                  <a:gd name="T63" fmla="*/ 477 h 1006"/>
                  <a:gd name="T64" fmla="*/ 3 w 1004"/>
                  <a:gd name="T65" fmla="*/ 555 h 1006"/>
                  <a:gd name="T66" fmla="*/ 16 w 1004"/>
                  <a:gd name="T67" fmla="*/ 629 h 1006"/>
                  <a:gd name="T68" fmla="*/ 39 w 1004"/>
                  <a:gd name="T69" fmla="*/ 700 h 1006"/>
                  <a:gd name="T70" fmla="*/ 72 w 1004"/>
                  <a:gd name="T71" fmla="*/ 764 h 1006"/>
                  <a:gd name="T72" fmla="*/ 115 w 1004"/>
                  <a:gd name="T73" fmla="*/ 823 h 1006"/>
                  <a:gd name="T74" fmla="*/ 165 w 1004"/>
                  <a:gd name="T75" fmla="*/ 876 h 1006"/>
                  <a:gd name="T76" fmla="*/ 221 w 1004"/>
                  <a:gd name="T77" fmla="*/ 921 h 1006"/>
                  <a:gd name="T78" fmla="*/ 284 w 1004"/>
                  <a:gd name="T79" fmla="*/ 957 h 1006"/>
                  <a:gd name="T80" fmla="*/ 353 w 1004"/>
                  <a:gd name="T81" fmla="*/ 983 h 1006"/>
                  <a:gd name="T82" fmla="*/ 426 w 1004"/>
                  <a:gd name="T83" fmla="*/ 1000 h 1006"/>
                  <a:gd name="T84" fmla="*/ 502 w 1004"/>
                  <a:gd name="T85" fmla="*/ 1006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4" h="1006">
                    <a:moveTo>
                      <a:pt x="502" y="1006"/>
                    </a:moveTo>
                    <a:lnTo>
                      <a:pt x="528" y="1005"/>
                    </a:lnTo>
                    <a:lnTo>
                      <a:pt x="554" y="1003"/>
                    </a:lnTo>
                    <a:lnTo>
                      <a:pt x="579" y="1000"/>
                    </a:lnTo>
                    <a:lnTo>
                      <a:pt x="604" y="996"/>
                    </a:lnTo>
                    <a:lnTo>
                      <a:pt x="628" y="990"/>
                    </a:lnTo>
                    <a:lnTo>
                      <a:pt x="652" y="983"/>
                    </a:lnTo>
                    <a:lnTo>
                      <a:pt x="675" y="976"/>
                    </a:lnTo>
                    <a:lnTo>
                      <a:pt x="698" y="967"/>
                    </a:lnTo>
                    <a:lnTo>
                      <a:pt x="720" y="957"/>
                    </a:lnTo>
                    <a:lnTo>
                      <a:pt x="741" y="946"/>
                    </a:lnTo>
                    <a:lnTo>
                      <a:pt x="762" y="934"/>
                    </a:lnTo>
                    <a:lnTo>
                      <a:pt x="783" y="921"/>
                    </a:lnTo>
                    <a:lnTo>
                      <a:pt x="803" y="907"/>
                    </a:lnTo>
                    <a:lnTo>
                      <a:pt x="822" y="892"/>
                    </a:lnTo>
                    <a:lnTo>
                      <a:pt x="840" y="876"/>
                    </a:lnTo>
                    <a:lnTo>
                      <a:pt x="858" y="859"/>
                    </a:lnTo>
                    <a:lnTo>
                      <a:pt x="874" y="841"/>
                    </a:lnTo>
                    <a:lnTo>
                      <a:pt x="890" y="823"/>
                    </a:lnTo>
                    <a:lnTo>
                      <a:pt x="905" y="804"/>
                    </a:lnTo>
                    <a:lnTo>
                      <a:pt x="919" y="785"/>
                    </a:lnTo>
                    <a:lnTo>
                      <a:pt x="932" y="764"/>
                    </a:lnTo>
                    <a:lnTo>
                      <a:pt x="944" y="743"/>
                    </a:lnTo>
                    <a:lnTo>
                      <a:pt x="955" y="722"/>
                    </a:lnTo>
                    <a:lnTo>
                      <a:pt x="965" y="700"/>
                    </a:lnTo>
                    <a:lnTo>
                      <a:pt x="974" y="676"/>
                    </a:lnTo>
                    <a:lnTo>
                      <a:pt x="981" y="653"/>
                    </a:lnTo>
                    <a:lnTo>
                      <a:pt x="988" y="629"/>
                    </a:lnTo>
                    <a:lnTo>
                      <a:pt x="994" y="605"/>
                    </a:lnTo>
                    <a:lnTo>
                      <a:pt x="998" y="580"/>
                    </a:lnTo>
                    <a:lnTo>
                      <a:pt x="1001" y="555"/>
                    </a:lnTo>
                    <a:lnTo>
                      <a:pt x="1003" y="530"/>
                    </a:lnTo>
                    <a:lnTo>
                      <a:pt x="1004" y="503"/>
                    </a:lnTo>
                    <a:lnTo>
                      <a:pt x="1003" y="477"/>
                    </a:lnTo>
                    <a:lnTo>
                      <a:pt x="1001" y="452"/>
                    </a:lnTo>
                    <a:lnTo>
                      <a:pt x="998" y="427"/>
                    </a:lnTo>
                    <a:lnTo>
                      <a:pt x="994" y="402"/>
                    </a:lnTo>
                    <a:lnTo>
                      <a:pt x="988" y="378"/>
                    </a:lnTo>
                    <a:lnTo>
                      <a:pt x="981" y="353"/>
                    </a:lnTo>
                    <a:lnTo>
                      <a:pt x="974" y="330"/>
                    </a:lnTo>
                    <a:lnTo>
                      <a:pt x="965" y="307"/>
                    </a:lnTo>
                    <a:lnTo>
                      <a:pt x="955" y="285"/>
                    </a:lnTo>
                    <a:lnTo>
                      <a:pt x="944" y="263"/>
                    </a:lnTo>
                    <a:lnTo>
                      <a:pt x="932" y="243"/>
                    </a:lnTo>
                    <a:lnTo>
                      <a:pt x="919" y="222"/>
                    </a:lnTo>
                    <a:lnTo>
                      <a:pt x="905" y="203"/>
                    </a:lnTo>
                    <a:lnTo>
                      <a:pt x="890" y="183"/>
                    </a:lnTo>
                    <a:lnTo>
                      <a:pt x="874" y="165"/>
                    </a:lnTo>
                    <a:lnTo>
                      <a:pt x="858" y="147"/>
                    </a:lnTo>
                    <a:lnTo>
                      <a:pt x="840" y="131"/>
                    </a:lnTo>
                    <a:lnTo>
                      <a:pt x="822" y="115"/>
                    </a:lnTo>
                    <a:lnTo>
                      <a:pt x="803" y="100"/>
                    </a:lnTo>
                    <a:lnTo>
                      <a:pt x="783" y="86"/>
                    </a:lnTo>
                    <a:lnTo>
                      <a:pt x="762" y="73"/>
                    </a:lnTo>
                    <a:lnTo>
                      <a:pt x="741" y="61"/>
                    </a:lnTo>
                    <a:lnTo>
                      <a:pt x="720" y="50"/>
                    </a:lnTo>
                    <a:lnTo>
                      <a:pt x="698" y="40"/>
                    </a:lnTo>
                    <a:lnTo>
                      <a:pt x="675" y="31"/>
                    </a:lnTo>
                    <a:lnTo>
                      <a:pt x="652" y="23"/>
                    </a:lnTo>
                    <a:lnTo>
                      <a:pt x="628" y="17"/>
                    </a:lnTo>
                    <a:lnTo>
                      <a:pt x="604" y="10"/>
                    </a:lnTo>
                    <a:lnTo>
                      <a:pt x="579" y="6"/>
                    </a:lnTo>
                    <a:lnTo>
                      <a:pt x="554" y="3"/>
                    </a:lnTo>
                    <a:lnTo>
                      <a:pt x="528" y="1"/>
                    </a:lnTo>
                    <a:lnTo>
                      <a:pt x="502" y="0"/>
                    </a:lnTo>
                    <a:lnTo>
                      <a:pt x="476" y="1"/>
                    </a:lnTo>
                    <a:lnTo>
                      <a:pt x="451" y="3"/>
                    </a:lnTo>
                    <a:lnTo>
                      <a:pt x="426" y="6"/>
                    </a:lnTo>
                    <a:lnTo>
                      <a:pt x="401" y="10"/>
                    </a:lnTo>
                    <a:lnTo>
                      <a:pt x="377" y="17"/>
                    </a:lnTo>
                    <a:lnTo>
                      <a:pt x="353" y="23"/>
                    </a:lnTo>
                    <a:lnTo>
                      <a:pt x="330" y="31"/>
                    </a:lnTo>
                    <a:lnTo>
                      <a:pt x="306" y="40"/>
                    </a:lnTo>
                    <a:lnTo>
                      <a:pt x="284" y="50"/>
                    </a:lnTo>
                    <a:lnTo>
                      <a:pt x="262" y="61"/>
                    </a:lnTo>
                    <a:lnTo>
                      <a:pt x="242" y="73"/>
                    </a:lnTo>
                    <a:lnTo>
                      <a:pt x="221" y="86"/>
                    </a:lnTo>
                    <a:lnTo>
                      <a:pt x="202" y="100"/>
                    </a:lnTo>
                    <a:lnTo>
                      <a:pt x="183" y="115"/>
                    </a:lnTo>
                    <a:lnTo>
                      <a:pt x="165" y="131"/>
                    </a:lnTo>
                    <a:lnTo>
                      <a:pt x="147" y="147"/>
                    </a:lnTo>
                    <a:lnTo>
                      <a:pt x="131" y="165"/>
                    </a:lnTo>
                    <a:lnTo>
                      <a:pt x="115" y="183"/>
                    </a:lnTo>
                    <a:lnTo>
                      <a:pt x="100" y="203"/>
                    </a:lnTo>
                    <a:lnTo>
                      <a:pt x="86" y="222"/>
                    </a:lnTo>
                    <a:lnTo>
                      <a:pt x="72" y="243"/>
                    </a:lnTo>
                    <a:lnTo>
                      <a:pt x="60" y="263"/>
                    </a:lnTo>
                    <a:lnTo>
                      <a:pt x="49" y="285"/>
                    </a:lnTo>
                    <a:lnTo>
                      <a:pt x="39" y="307"/>
                    </a:lnTo>
                    <a:lnTo>
                      <a:pt x="30" y="330"/>
                    </a:lnTo>
                    <a:lnTo>
                      <a:pt x="22" y="353"/>
                    </a:lnTo>
                    <a:lnTo>
                      <a:pt x="16" y="378"/>
                    </a:lnTo>
                    <a:lnTo>
                      <a:pt x="10" y="402"/>
                    </a:lnTo>
                    <a:lnTo>
                      <a:pt x="6" y="427"/>
                    </a:lnTo>
                    <a:lnTo>
                      <a:pt x="3" y="452"/>
                    </a:lnTo>
                    <a:lnTo>
                      <a:pt x="1" y="477"/>
                    </a:lnTo>
                    <a:lnTo>
                      <a:pt x="0" y="503"/>
                    </a:lnTo>
                    <a:lnTo>
                      <a:pt x="1" y="530"/>
                    </a:lnTo>
                    <a:lnTo>
                      <a:pt x="3" y="555"/>
                    </a:lnTo>
                    <a:lnTo>
                      <a:pt x="6" y="580"/>
                    </a:lnTo>
                    <a:lnTo>
                      <a:pt x="10" y="605"/>
                    </a:lnTo>
                    <a:lnTo>
                      <a:pt x="16" y="629"/>
                    </a:lnTo>
                    <a:lnTo>
                      <a:pt x="22" y="653"/>
                    </a:lnTo>
                    <a:lnTo>
                      <a:pt x="30" y="676"/>
                    </a:lnTo>
                    <a:lnTo>
                      <a:pt x="39" y="700"/>
                    </a:lnTo>
                    <a:lnTo>
                      <a:pt x="49" y="722"/>
                    </a:lnTo>
                    <a:lnTo>
                      <a:pt x="60" y="743"/>
                    </a:lnTo>
                    <a:lnTo>
                      <a:pt x="72" y="764"/>
                    </a:lnTo>
                    <a:lnTo>
                      <a:pt x="86" y="785"/>
                    </a:lnTo>
                    <a:lnTo>
                      <a:pt x="100" y="804"/>
                    </a:lnTo>
                    <a:lnTo>
                      <a:pt x="115" y="823"/>
                    </a:lnTo>
                    <a:lnTo>
                      <a:pt x="131" y="841"/>
                    </a:lnTo>
                    <a:lnTo>
                      <a:pt x="147" y="859"/>
                    </a:lnTo>
                    <a:lnTo>
                      <a:pt x="165" y="876"/>
                    </a:lnTo>
                    <a:lnTo>
                      <a:pt x="183" y="892"/>
                    </a:lnTo>
                    <a:lnTo>
                      <a:pt x="202" y="907"/>
                    </a:lnTo>
                    <a:lnTo>
                      <a:pt x="221" y="921"/>
                    </a:lnTo>
                    <a:lnTo>
                      <a:pt x="242" y="934"/>
                    </a:lnTo>
                    <a:lnTo>
                      <a:pt x="262" y="946"/>
                    </a:lnTo>
                    <a:lnTo>
                      <a:pt x="284" y="957"/>
                    </a:lnTo>
                    <a:lnTo>
                      <a:pt x="306" y="967"/>
                    </a:lnTo>
                    <a:lnTo>
                      <a:pt x="330" y="976"/>
                    </a:lnTo>
                    <a:lnTo>
                      <a:pt x="353" y="983"/>
                    </a:lnTo>
                    <a:lnTo>
                      <a:pt x="377" y="990"/>
                    </a:lnTo>
                    <a:lnTo>
                      <a:pt x="401" y="996"/>
                    </a:lnTo>
                    <a:lnTo>
                      <a:pt x="426" y="1000"/>
                    </a:lnTo>
                    <a:lnTo>
                      <a:pt x="451" y="1003"/>
                    </a:lnTo>
                    <a:lnTo>
                      <a:pt x="476" y="1005"/>
                    </a:lnTo>
                    <a:lnTo>
                      <a:pt x="502" y="10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17" tIns="48208" rIns="96417" bIns="48208" numCol="1" anchor="t" anchorCtr="0" compatLnSpc="1"/>
              <a:p>
                <a:pPr>
                  <a:lnSpc>
                    <a:spcPct val="130000"/>
                  </a:lnSpc>
                </a:pPr>
                <a:endParaRPr lang="id-ID" sz="2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9126" name="Freeform 196"/>
              <p:cNvSpPr/>
              <p:nvPr/>
            </p:nvSpPr>
            <p:spPr bwMode="auto">
              <a:xfrm>
                <a:off x="2479676" y="4433888"/>
                <a:ext cx="42863" cy="42863"/>
              </a:xfrm>
              <a:custGeom>
                <a:avLst/>
                <a:gdLst>
                  <a:gd name="T0" fmla="*/ 554 w 1004"/>
                  <a:gd name="T1" fmla="*/ 1003 h 1006"/>
                  <a:gd name="T2" fmla="*/ 628 w 1004"/>
                  <a:gd name="T3" fmla="*/ 989 h 1006"/>
                  <a:gd name="T4" fmla="*/ 698 w 1004"/>
                  <a:gd name="T5" fmla="*/ 966 h 1006"/>
                  <a:gd name="T6" fmla="*/ 762 w 1004"/>
                  <a:gd name="T7" fmla="*/ 933 h 1006"/>
                  <a:gd name="T8" fmla="*/ 822 w 1004"/>
                  <a:gd name="T9" fmla="*/ 891 h 1006"/>
                  <a:gd name="T10" fmla="*/ 874 w 1004"/>
                  <a:gd name="T11" fmla="*/ 841 h 1006"/>
                  <a:gd name="T12" fmla="*/ 919 w 1004"/>
                  <a:gd name="T13" fmla="*/ 784 h 1006"/>
                  <a:gd name="T14" fmla="*/ 955 w 1004"/>
                  <a:gd name="T15" fmla="*/ 721 h 1006"/>
                  <a:gd name="T16" fmla="*/ 981 w 1004"/>
                  <a:gd name="T17" fmla="*/ 652 h 1006"/>
                  <a:gd name="T18" fmla="*/ 998 w 1004"/>
                  <a:gd name="T19" fmla="*/ 579 h 1006"/>
                  <a:gd name="T20" fmla="*/ 1004 w 1004"/>
                  <a:gd name="T21" fmla="*/ 503 h 1006"/>
                  <a:gd name="T22" fmla="*/ 998 w 1004"/>
                  <a:gd name="T23" fmla="*/ 426 h 1006"/>
                  <a:gd name="T24" fmla="*/ 981 w 1004"/>
                  <a:gd name="T25" fmla="*/ 353 h 1006"/>
                  <a:gd name="T26" fmla="*/ 955 w 1004"/>
                  <a:gd name="T27" fmla="*/ 284 h 1006"/>
                  <a:gd name="T28" fmla="*/ 919 w 1004"/>
                  <a:gd name="T29" fmla="*/ 221 h 1006"/>
                  <a:gd name="T30" fmla="*/ 874 w 1004"/>
                  <a:gd name="T31" fmla="*/ 165 h 1006"/>
                  <a:gd name="T32" fmla="*/ 822 w 1004"/>
                  <a:gd name="T33" fmla="*/ 114 h 1006"/>
                  <a:gd name="T34" fmla="*/ 762 w 1004"/>
                  <a:gd name="T35" fmla="*/ 72 h 1006"/>
                  <a:gd name="T36" fmla="*/ 698 w 1004"/>
                  <a:gd name="T37" fmla="*/ 39 h 1006"/>
                  <a:gd name="T38" fmla="*/ 628 w 1004"/>
                  <a:gd name="T39" fmla="*/ 16 h 1006"/>
                  <a:gd name="T40" fmla="*/ 554 w 1004"/>
                  <a:gd name="T41" fmla="*/ 3 h 1006"/>
                  <a:gd name="T42" fmla="*/ 476 w 1004"/>
                  <a:gd name="T43" fmla="*/ 1 h 1006"/>
                  <a:gd name="T44" fmla="*/ 401 w 1004"/>
                  <a:gd name="T45" fmla="*/ 10 h 1006"/>
                  <a:gd name="T46" fmla="*/ 330 w 1004"/>
                  <a:gd name="T47" fmla="*/ 30 h 1006"/>
                  <a:gd name="T48" fmla="*/ 262 w 1004"/>
                  <a:gd name="T49" fmla="*/ 60 h 1006"/>
                  <a:gd name="T50" fmla="*/ 202 w 1004"/>
                  <a:gd name="T51" fmla="*/ 99 h 1006"/>
                  <a:gd name="T52" fmla="*/ 147 w 1004"/>
                  <a:gd name="T53" fmla="*/ 146 h 1006"/>
                  <a:gd name="T54" fmla="*/ 100 w 1004"/>
                  <a:gd name="T55" fmla="*/ 202 h 1006"/>
                  <a:gd name="T56" fmla="*/ 60 w 1004"/>
                  <a:gd name="T57" fmla="*/ 263 h 1006"/>
                  <a:gd name="T58" fmla="*/ 30 w 1004"/>
                  <a:gd name="T59" fmla="*/ 330 h 1006"/>
                  <a:gd name="T60" fmla="*/ 10 w 1004"/>
                  <a:gd name="T61" fmla="*/ 401 h 1006"/>
                  <a:gd name="T62" fmla="*/ 1 w 1004"/>
                  <a:gd name="T63" fmla="*/ 476 h 1006"/>
                  <a:gd name="T64" fmla="*/ 3 w 1004"/>
                  <a:gd name="T65" fmla="*/ 554 h 1006"/>
                  <a:gd name="T66" fmla="*/ 16 w 1004"/>
                  <a:gd name="T67" fmla="*/ 628 h 1006"/>
                  <a:gd name="T68" fmla="*/ 39 w 1004"/>
                  <a:gd name="T69" fmla="*/ 699 h 1006"/>
                  <a:gd name="T70" fmla="*/ 72 w 1004"/>
                  <a:gd name="T71" fmla="*/ 763 h 1006"/>
                  <a:gd name="T72" fmla="*/ 115 w 1004"/>
                  <a:gd name="T73" fmla="*/ 822 h 1006"/>
                  <a:gd name="T74" fmla="*/ 165 w 1004"/>
                  <a:gd name="T75" fmla="*/ 875 h 1006"/>
                  <a:gd name="T76" fmla="*/ 221 w 1004"/>
                  <a:gd name="T77" fmla="*/ 920 h 1006"/>
                  <a:gd name="T78" fmla="*/ 284 w 1004"/>
                  <a:gd name="T79" fmla="*/ 956 h 1006"/>
                  <a:gd name="T80" fmla="*/ 353 w 1004"/>
                  <a:gd name="T81" fmla="*/ 983 h 1006"/>
                  <a:gd name="T82" fmla="*/ 426 w 1004"/>
                  <a:gd name="T83" fmla="*/ 999 h 1006"/>
                  <a:gd name="T84" fmla="*/ 502 w 1004"/>
                  <a:gd name="T85" fmla="*/ 1006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4" h="1006">
                    <a:moveTo>
                      <a:pt x="502" y="1006"/>
                    </a:moveTo>
                    <a:lnTo>
                      <a:pt x="528" y="1005"/>
                    </a:lnTo>
                    <a:lnTo>
                      <a:pt x="554" y="1003"/>
                    </a:lnTo>
                    <a:lnTo>
                      <a:pt x="579" y="999"/>
                    </a:lnTo>
                    <a:lnTo>
                      <a:pt x="604" y="995"/>
                    </a:lnTo>
                    <a:lnTo>
                      <a:pt x="628" y="989"/>
                    </a:lnTo>
                    <a:lnTo>
                      <a:pt x="652" y="983"/>
                    </a:lnTo>
                    <a:lnTo>
                      <a:pt x="675" y="975"/>
                    </a:lnTo>
                    <a:lnTo>
                      <a:pt x="698" y="966"/>
                    </a:lnTo>
                    <a:lnTo>
                      <a:pt x="720" y="956"/>
                    </a:lnTo>
                    <a:lnTo>
                      <a:pt x="741" y="945"/>
                    </a:lnTo>
                    <a:lnTo>
                      <a:pt x="762" y="933"/>
                    </a:lnTo>
                    <a:lnTo>
                      <a:pt x="783" y="920"/>
                    </a:lnTo>
                    <a:lnTo>
                      <a:pt x="803" y="906"/>
                    </a:lnTo>
                    <a:lnTo>
                      <a:pt x="822" y="891"/>
                    </a:lnTo>
                    <a:lnTo>
                      <a:pt x="840" y="875"/>
                    </a:lnTo>
                    <a:lnTo>
                      <a:pt x="858" y="859"/>
                    </a:lnTo>
                    <a:lnTo>
                      <a:pt x="874" y="841"/>
                    </a:lnTo>
                    <a:lnTo>
                      <a:pt x="890" y="822"/>
                    </a:lnTo>
                    <a:lnTo>
                      <a:pt x="905" y="803"/>
                    </a:lnTo>
                    <a:lnTo>
                      <a:pt x="919" y="784"/>
                    </a:lnTo>
                    <a:lnTo>
                      <a:pt x="932" y="763"/>
                    </a:lnTo>
                    <a:lnTo>
                      <a:pt x="944" y="743"/>
                    </a:lnTo>
                    <a:lnTo>
                      <a:pt x="955" y="721"/>
                    </a:lnTo>
                    <a:lnTo>
                      <a:pt x="965" y="699"/>
                    </a:lnTo>
                    <a:lnTo>
                      <a:pt x="974" y="676"/>
                    </a:lnTo>
                    <a:lnTo>
                      <a:pt x="981" y="652"/>
                    </a:lnTo>
                    <a:lnTo>
                      <a:pt x="988" y="628"/>
                    </a:lnTo>
                    <a:lnTo>
                      <a:pt x="994" y="604"/>
                    </a:lnTo>
                    <a:lnTo>
                      <a:pt x="998" y="579"/>
                    </a:lnTo>
                    <a:lnTo>
                      <a:pt x="1001" y="554"/>
                    </a:lnTo>
                    <a:lnTo>
                      <a:pt x="1003" y="529"/>
                    </a:lnTo>
                    <a:lnTo>
                      <a:pt x="1004" y="503"/>
                    </a:lnTo>
                    <a:lnTo>
                      <a:pt x="1003" y="476"/>
                    </a:lnTo>
                    <a:lnTo>
                      <a:pt x="1001" y="451"/>
                    </a:lnTo>
                    <a:lnTo>
                      <a:pt x="998" y="426"/>
                    </a:lnTo>
                    <a:lnTo>
                      <a:pt x="994" y="401"/>
                    </a:lnTo>
                    <a:lnTo>
                      <a:pt x="988" y="377"/>
                    </a:lnTo>
                    <a:lnTo>
                      <a:pt x="981" y="353"/>
                    </a:lnTo>
                    <a:lnTo>
                      <a:pt x="974" y="330"/>
                    </a:lnTo>
                    <a:lnTo>
                      <a:pt x="965" y="306"/>
                    </a:lnTo>
                    <a:lnTo>
                      <a:pt x="955" y="284"/>
                    </a:lnTo>
                    <a:lnTo>
                      <a:pt x="944" y="263"/>
                    </a:lnTo>
                    <a:lnTo>
                      <a:pt x="932" y="242"/>
                    </a:lnTo>
                    <a:lnTo>
                      <a:pt x="919" y="221"/>
                    </a:lnTo>
                    <a:lnTo>
                      <a:pt x="905" y="202"/>
                    </a:lnTo>
                    <a:lnTo>
                      <a:pt x="890" y="183"/>
                    </a:lnTo>
                    <a:lnTo>
                      <a:pt x="874" y="165"/>
                    </a:lnTo>
                    <a:lnTo>
                      <a:pt x="858" y="146"/>
                    </a:lnTo>
                    <a:lnTo>
                      <a:pt x="840" y="130"/>
                    </a:lnTo>
                    <a:lnTo>
                      <a:pt x="822" y="114"/>
                    </a:lnTo>
                    <a:lnTo>
                      <a:pt x="803" y="99"/>
                    </a:lnTo>
                    <a:lnTo>
                      <a:pt x="783" y="85"/>
                    </a:lnTo>
                    <a:lnTo>
                      <a:pt x="762" y="72"/>
                    </a:lnTo>
                    <a:lnTo>
                      <a:pt x="741" y="60"/>
                    </a:lnTo>
                    <a:lnTo>
                      <a:pt x="720" y="49"/>
                    </a:lnTo>
                    <a:lnTo>
                      <a:pt x="698" y="39"/>
                    </a:lnTo>
                    <a:lnTo>
                      <a:pt x="675" y="30"/>
                    </a:lnTo>
                    <a:lnTo>
                      <a:pt x="652" y="22"/>
                    </a:lnTo>
                    <a:lnTo>
                      <a:pt x="628" y="16"/>
                    </a:lnTo>
                    <a:lnTo>
                      <a:pt x="604" y="10"/>
                    </a:lnTo>
                    <a:lnTo>
                      <a:pt x="579" y="6"/>
                    </a:lnTo>
                    <a:lnTo>
                      <a:pt x="554" y="3"/>
                    </a:lnTo>
                    <a:lnTo>
                      <a:pt x="528" y="1"/>
                    </a:lnTo>
                    <a:lnTo>
                      <a:pt x="502" y="0"/>
                    </a:lnTo>
                    <a:lnTo>
                      <a:pt x="476" y="1"/>
                    </a:lnTo>
                    <a:lnTo>
                      <a:pt x="451" y="3"/>
                    </a:lnTo>
                    <a:lnTo>
                      <a:pt x="426" y="6"/>
                    </a:lnTo>
                    <a:lnTo>
                      <a:pt x="401" y="10"/>
                    </a:lnTo>
                    <a:lnTo>
                      <a:pt x="377" y="16"/>
                    </a:lnTo>
                    <a:lnTo>
                      <a:pt x="353" y="22"/>
                    </a:lnTo>
                    <a:lnTo>
                      <a:pt x="330" y="30"/>
                    </a:lnTo>
                    <a:lnTo>
                      <a:pt x="306" y="39"/>
                    </a:lnTo>
                    <a:lnTo>
                      <a:pt x="284" y="49"/>
                    </a:lnTo>
                    <a:lnTo>
                      <a:pt x="262" y="60"/>
                    </a:lnTo>
                    <a:lnTo>
                      <a:pt x="242" y="72"/>
                    </a:lnTo>
                    <a:lnTo>
                      <a:pt x="221" y="85"/>
                    </a:lnTo>
                    <a:lnTo>
                      <a:pt x="202" y="99"/>
                    </a:lnTo>
                    <a:lnTo>
                      <a:pt x="183" y="114"/>
                    </a:lnTo>
                    <a:lnTo>
                      <a:pt x="165" y="130"/>
                    </a:lnTo>
                    <a:lnTo>
                      <a:pt x="147" y="146"/>
                    </a:lnTo>
                    <a:lnTo>
                      <a:pt x="131" y="165"/>
                    </a:lnTo>
                    <a:lnTo>
                      <a:pt x="115" y="183"/>
                    </a:lnTo>
                    <a:lnTo>
                      <a:pt x="100" y="202"/>
                    </a:lnTo>
                    <a:lnTo>
                      <a:pt x="86" y="221"/>
                    </a:lnTo>
                    <a:lnTo>
                      <a:pt x="72" y="242"/>
                    </a:lnTo>
                    <a:lnTo>
                      <a:pt x="60" y="263"/>
                    </a:lnTo>
                    <a:lnTo>
                      <a:pt x="49" y="284"/>
                    </a:lnTo>
                    <a:lnTo>
                      <a:pt x="39" y="306"/>
                    </a:lnTo>
                    <a:lnTo>
                      <a:pt x="30" y="330"/>
                    </a:lnTo>
                    <a:lnTo>
                      <a:pt x="22" y="353"/>
                    </a:lnTo>
                    <a:lnTo>
                      <a:pt x="16" y="377"/>
                    </a:lnTo>
                    <a:lnTo>
                      <a:pt x="10" y="401"/>
                    </a:lnTo>
                    <a:lnTo>
                      <a:pt x="6" y="426"/>
                    </a:lnTo>
                    <a:lnTo>
                      <a:pt x="3" y="451"/>
                    </a:lnTo>
                    <a:lnTo>
                      <a:pt x="1" y="476"/>
                    </a:lnTo>
                    <a:lnTo>
                      <a:pt x="0" y="503"/>
                    </a:lnTo>
                    <a:lnTo>
                      <a:pt x="1" y="529"/>
                    </a:lnTo>
                    <a:lnTo>
                      <a:pt x="3" y="554"/>
                    </a:lnTo>
                    <a:lnTo>
                      <a:pt x="6" y="579"/>
                    </a:lnTo>
                    <a:lnTo>
                      <a:pt x="10" y="604"/>
                    </a:lnTo>
                    <a:lnTo>
                      <a:pt x="16" y="628"/>
                    </a:lnTo>
                    <a:lnTo>
                      <a:pt x="22" y="652"/>
                    </a:lnTo>
                    <a:lnTo>
                      <a:pt x="30" y="676"/>
                    </a:lnTo>
                    <a:lnTo>
                      <a:pt x="39" y="699"/>
                    </a:lnTo>
                    <a:lnTo>
                      <a:pt x="49" y="721"/>
                    </a:lnTo>
                    <a:lnTo>
                      <a:pt x="60" y="743"/>
                    </a:lnTo>
                    <a:lnTo>
                      <a:pt x="72" y="763"/>
                    </a:lnTo>
                    <a:lnTo>
                      <a:pt x="86" y="784"/>
                    </a:lnTo>
                    <a:lnTo>
                      <a:pt x="100" y="803"/>
                    </a:lnTo>
                    <a:lnTo>
                      <a:pt x="115" y="822"/>
                    </a:lnTo>
                    <a:lnTo>
                      <a:pt x="131" y="841"/>
                    </a:lnTo>
                    <a:lnTo>
                      <a:pt x="147" y="859"/>
                    </a:lnTo>
                    <a:lnTo>
                      <a:pt x="165" y="875"/>
                    </a:lnTo>
                    <a:lnTo>
                      <a:pt x="183" y="891"/>
                    </a:lnTo>
                    <a:lnTo>
                      <a:pt x="202" y="906"/>
                    </a:lnTo>
                    <a:lnTo>
                      <a:pt x="221" y="920"/>
                    </a:lnTo>
                    <a:lnTo>
                      <a:pt x="242" y="933"/>
                    </a:lnTo>
                    <a:lnTo>
                      <a:pt x="262" y="945"/>
                    </a:lnTo>
                    <a:lnTo>
                      <a:pt x="284" y="956"/>
                    </a:lnTo>
                    <a:lnTo>
                      <a:pt x="306" y="966"/>
                    </a:lnTo>
                    <a:lnTo>
                      <a:pt x="330" y="975"/>
                    </a:lnTo>
                    <a:lnTo>
                      <a:pt x="353" y="983"/>
                    </a:lnTo>
                    <a:lnTo>
                      <a:pt x="377" y="989"/>
                    </a:lnTo>
                    <a:lnTo>
                      <a:pt x="401" y="995"/>
                    </a:lnTo>
                    <a:lnTo>
                      <a:pt x="426" y="999"/>
                    </a:lnTo>
                    <a:lnTo>
                      <a:pt x="451" y="1003"/>
                    </a:lnTo>
                    <a:lnTo>
                      <a:pt x="476" y="1005"/>
                    </a:lnTo>
                    <a:lnTo>
                      <a:pt x="502" y="10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17" tIns="48208" rIns="96417" bIns="48208" numCol="1" anchor="t" anchorCtr="0" compatLnSpc="1"/>
              <a:p>
                <a:pPr>
                  <a:lnSpc>
                    <a:spcPct val="130000"/>
                  </a:lnSpc>
                </a:pPr>
                <a:endParaRPr lang="id-ID" sz="2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049127" name="文本框 133"/>
          <p:cNvSpPr txBox="1"/>
          <p:nvPr/>
        </p:nvSpPr>
        <p:spPr>
          <a:xfrm>
            <a:off x="411892" y="1687502"/>
            <a:ext cx="11456734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电话访谈：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根据分析师实际需求，帮助分析师定制访谈方案，在短时间内配合分析师与专家进行一对一的面谈或电话访谈，为企业客户和分析师搭建交流平台，更好了解企业与行业。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线下访谈：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根据分析师项目需求，为客户精准匹配专家，安排进行线下一对多的访谈活动，根据行业或企业的竞争情况、产品规划、发展路线等问题进行详细介绍，向分析师提供直接客观的建议。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实地考察：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团队协助分析师到专家团队或企业所在地，对项目进行实地考察和交流，由专家团队就相关企业或区域市场情况、竞争趋势、行业发展和政策法规等方面进行综合性评价和论述。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4" name="组合 168"/>
          <p:cNvGrpSpPr/>
          <p:nvPr/>
        </p:nvGrpSpPr>
        <p:grpSpPr>
          <a:xfrm>
            <a:off x="6854762" y="3820697"/>
            <a:ext cx="1612495" cy="1612495"/>
            <a:chOff x="6859353" y="4360555"/>
            <a:chExt cx="1612495" cy="1612495"/>
          </a:xfrm>
        </p:grpSpPr>
        <p:sp>
          <p:nvSpPr>
            <p:cNvPr id="1049128" name="Oval 5"/>
            <p:cNvSpPr>
              <a:spLocks noChangeArrowheads="1"/>
            </p:cNvSpPr>
            <p:nvPr/>
          </p:nvSpPr>
          <p:spPr bwMode="auto">
            <a:xfrm>
              <a:off x="7010192" y="4509948"/>
              <a:ext cx="1313709" cy="1313709"/>
            </a:xfrm>
            <a:prstGeom prst="ellipse">
              <a:avLst/>
            </a:prstGeom>
            <a:solidFill>
              <a:srgbClr val="6F0705"/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id-ID" sz="20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05" name="Group 139"/>
            <p:cNvGrpSpPr/>
            <p:nvPr/>
          </p:nvGrpSpPr>
          <p:grpSpPr>
            <a:xfrm>
              <a:off x="6859353" y="4360555"/>
              <a:ext cx="1612495" cy="1612495"/>
              <a:chOff x="1119258" y="2257147"/>
              <a:chExt cx="1868076" cy="1868076"/>
            </a:xfrm>
            <a:solidFill>
              <a:srgbClr val="6F0705"/>
            </a:solidFill>
          </p:grpSpPr>
          <p:sp>
            <p:nvSpPr>
              <p:cNvPr id="1049129" name="Freeform 6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0" name="Freeform 7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1" name="Freeform 8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2" name="Freeform 9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3" name="Freeform 10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4" name="Freeform 11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5" name="Freeform 12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6" name="Freeform 13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7" name="Freeform 14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8" name="Freeform 15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39" name="Freeform 16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40" name="Freeform 17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6" name="Group 163"/>
            <p:cNvGrpSpPr/>
            <p:nvPr/>
          </p:nvGrpSpPr>
          <p:grpSpPr>
            <a:xfrm>
              <a:off x="7451481" y="4853909"/>
              <a:ext cx="431129" cy="625787"/>
              <a:chOff x="9856788" y="2057400"/>
              <a:chExt cx="474662" cy="688975"/>
            </a:xfrm>
            <a:solidFill>
              <a:schemeClr val="bg1"/>
            </a:solidFill>
          </p:grpSpPr>
          <p:sp>
            <p:nvSpPr>
              <p:cNvPr id="1049141" name="Freeform 110"/>
              <p:cNvSpPr>
                <a:spLocks noEditPoints="1"/>
              </p:cNvSpPr>
              <p:nvPr/>
            </p:nvSpPr>
            <p:spPr bwMode="auto">
              <a:xfrm>
                <a:off x="9856788" y="2057400"/>
                <a:ext cx="474662" cy="688975"/>
              </a:xfrm>
              <a:custGeom>
                <a:avLst/>
                <a:gdLst>
                  <a:gd name="T0" fmla="*/ 1009 w 11063"/>
                  <a:gd name="T1" fmla="*/ 1454 h 16058"/>
                  <a:gd name="T2" fmla="*/ 1036 w 11063"/>
                  <a:gd name="T3" fmla="*/ 1334 h 16058"/>
                  <a:gd name="T4" fmla="*/ 1091 w 11063"/>
                  <a:gd name="T5" fmla="*/ 1225 h 16058"/>
                  <a:gd name="T6" fmla="*/ 1171 w 11063"/>
                  <a:gd name="T7" fmla="*/ 1134 h 16058"/>
                  <a:gd name="T8" fmla="*/ 1268 w 11063"/>
                  <a:gd name="T9" fmla="*/ 1065 h 16058"/>
                  <a:gd name="T10" fmla="*/ 1383 w 11063"/>
                  <a:gd name="T11" fmla="*/ 1020 h 16058"/>
                  <a:gd name="T12" fmla="*/ 1509 w 11063"/>
                  <a:gd name="T13" fmla="*/ 1004 h 16058"/>
                  <a:gd name="T14" fmla="*/ 9655 w 11063"/>
                  <a:gd name="T15" fmla="*/ 1014 h 16058"/>
                  <a:gd name="T16" fmla="*/ 9772 w 11063"/>
                  <a:gd name="T17" fmla="*/ 1053 h 16058"/>
                  <a:gd name="T18" fmla="*/ 9874 w 11063"/>
                  <a:gd name="T19" fmla="*/ 1118 h 16058"/>
                  <a:gd name="T20" fmla="*/ 9957 w 11063"/>
                  <a:gd name="T21" fmla="*/ 1205 h 16058"/>
                  <a:gd name="T22" fmla="*/ 10018 w 11063"/>
                  <a:gd name="T23" fmla="*/ 1310 h 16058"/>
                  <a:gd name="T24" fmla="*/ 10051 w 11063"/>
                  <a:gd name="T25" fmla="*/ 1429 h 16058"/>
                  <a:gd name="T26" fmla="*/ 10057 w 11063"/>
                  <a:gd name="T27" fmla="*/ 13044 h 16058"/>
                  <a:gd name="T28" fmla="*/ 10057 w 11063"/>
                  <a:gd name="T29" fmla="*/ 14553 h 16058"/>
                  <a:gd name="T30" fmla="*/ 10041 w 11063"/>
                  <a:gd name="T31" fmla="*/ 14677 h 16058"/>
                  <a:gd name="T32" fmla="*/ 9996 w 11063"/>
                  <a:gd name="T33" fmla="*/ 14791 h 16058"/>
                  <a:gd name="T34" fmla="*/ 9927 w 11063"/>
                  <a:gd name="T35" fmla="*/ 14890 h 16058"/>
                  <a:gd name="T36" fmla="*/ 9835 w 11063"/>
                  <a:gd name="T37" fmla="*/ 14968 h 16058"/>
                  <a:gd name="T38" fmla="*/ 9727 w 11063"/>
                  <a:gd name="T39" fmla="*/ 15023 h 16058"/>
                  <a:gd name="T40" fmla="*/ 9606 w 11063"/>
                  <a:gd name="T41" fmla="*/ 15051 h 16058"/>
                  <a:gd name="T42" fmla="*/ 1457 w 11063"/>
                  <a:gd name="T43" fmla="*/ 15051 h 16058"/>
                  <a:gd name="T44" fmla="*/ 1336 w 11063"/>
                  <a:gd name="T45" fmla="*/ 15024 h 16058"/>
                  <a:gd name="T46" fmla="*/ 1227 w 11063"/>
                  <a:gd name="T47" fmla="*/ 14969 h 16058"/>
                  <a:gd name="T48" fmla="*/ 1136 w 11063"/>
                  <a:gd name="T49" fmla="*/ 14890 h 16058"/>
                  <a:gd name="T50" fmla="*/ 1066 w 11063"/>
                  <a:gd name="T51" fmla="*/ 14791 h 16058"/>
                  <a:gd name="T52" fmla="*/ 1022 w 11063"/>
                  <a:gd name="T53" fmla="*/ 14678 h 16058"/>
                  <a:gd name="T54" fmla="*/ 1006 w 11063"/>
                  <a:gd name="T55" fmla="*/ 14553 h 16058"/>
                  <a:gd name="T56" fmla="*/ 1509 w 11063"/>
                  <a:gd name="T57" fmla="*/ 1 h 16058"/>
                  <a:gd name="T58" fmla="*/ 1131 w 11063"/>
                  <a:gd name="T59" fmla="*/ 48 h 16058"/>
                  <a:gd name="T60" fmla="*/ 789 w 11063"/>
                  <a:gd name="T61" fmla="*/ 183 h 16058"/>
                  <a:gd name="T62" fmla="*/ 494 w 11063"/>
                  <a:gd name="T63" fmla="*/ 391 h 16058"/>
                  <a:gd name="T64" fmla="*/ 257 w 11063"/>
                  <a:gd name="T65" fmla="*/ 664 h 16058"/>
                  <a:gd name="T66" fmla="*/ 92 w 11063"/>
                  <a:gd name="T67" fmla="*/ 989 h 16058"/>
                  <a:gd name="T68" fmla="*/ 8 w 11063"/>
                  <a:gd name="T69" fmla="*/ 1352 h 16058"/>
                  <a:gd name="T70" fmla="*/ 8 w 11063"/>
                  <a:gd name="T71" fmla="*/ 14706 h 16058"/>
                  <a:gd name="T72" fmla="*/ 92 w 11063"/>
                  <a:gd name="T73" fmla="*/ 15070 h 16058"/>
                  <a:gd name="T74" fmla="*/ 257 w 11063"/>
                  <a:gd name="T75" fmla="*/ 15395 h 16058"/>
                  <a:gd name="T76" fmla="*/ 494 w 11063"/>
                  <a:gd name="T77" fmla="*/ 15667 h 16058"/>
                  <a:gd name="T78" fmla="*/ 789 w 11063"/>
                  <a:gd name="T79" fmla="*/ 15876 h 16058"/>
                  <a:gd name="T80" fmla="*/ 1131 w 11063"/>
                  <a:gd name="T81" fmla="*/ 16011 h 16058"/>
                  <a:gd name="T82" fmla="*/ 1509 w 11063"/>
                  <a:gd name="T83" fmla="*/ 16058 h 16058"/>
                  <a:gd name="T84" fmla="*/ 9858 w 11063"/>
                  <a:gd name="T85" fmla="*/ 16027 h 16058"/>
                  <a:gd name="T86" fmla="*/ 10208 w 11063"/>
                  <a:gd name="T87" fmla="*/ 15909 h 16058"/>
                  <a:gd name="T88" fmla="*/ 10514 w 11063"/>
                  <a:gd name="T89" fmla="*/ 15714 h 16058"/>
                  <a:gd name="T90" fmla="*/ 10763 w 11063"/>
                  <a:gd name="T91" fmla="*/ 15453 h 16058"/>
                  <a:gd name="T92" fmla="*/ 10944 w 11063"/>
                  <a:gd name="T93" fmla="*/ 15138 h 16058"/>
                  <a:gd name="T94" fmla="*/ 11046 w 11063"/>
                  <a:gd name="T95" fmla="*/ 14781 h 16058"/>
                  <a:gd name="T96" fmla="*/ 11061 w 11063"/>
                  <a:gd name="T97" fmla="*/ 1428 h 16058"/>
                  <a:gd name="T98" fmla="*/ 10996 w 11063"/>
                  <a:gd name="T99" fmla="*/ 1058 h 16058"/>
                  <a:gd name="T100" fmla="*/ 10845 w 11063"/>
                  <a:gd name="T101" fmla="*/ 725 h 16058"/>
                  <a:gd name="T102" fmla="*/ 10620 w 11063"/>
                  <a:gd name="T103" fmla="*/ 441 h 16058"/>
                  <a:gd name="T104" fmla="*/ 10337 w 11063"/>
                  <a:gd name="T105" fmla="*/ 218 h 16058"/>
                  <a:gd name="T106" fmla="*/ 10003 w 11063"/>
                  <a:gd name="T107" fmla="*/ 67 h 16058"/>
                  <a:gd name="T108" fmla="*/ 9632 w 11063"/>
                  <a:gd name="T109" fmla="*/ 2 h 16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063" h="16058">
                    <a:moveTo>
                      <a:pt x="10057" y="2509"/>
                    </a:moveTo>
                    <a:lnTo>
                      <a:pt x="1006" y="2510"/>
                    </a:lnTo>
                    <a:lnTo>
                      <a:pt x="1006" y="1505"/>
                    </a:lnTo>
                    <a:lnTo>
                      <a:pt x="1007" y="1480"/>
                    </a:lnTo>
                    <a:lnTo>
                      <a:pt x="1009" y="1454"/>
                    </a:lnTo>
                    <a:lnTo>
                      <a:pt x="1012" y="1429"/>
                    </a:lnTo>
                    <a:lnTo>
                      <a:pt x="1016" y="1405"/>
                    </a:lnTo>
                    <a:lnTo>
                      <a:pt x="1022" y="1381"/>
                    </a:lnTo>
                    <a:lnTo>
                      <a:pt x="1028" y="1357"/>
                    </a:lnTo>
                    <a:lnTo>
                      <a:pt x="1036" y="1334"/>
                    </a:lnTo>
                    <a:lnTo>
                      <a:pt x="1045" y="1311"/>
                    </a:lnTo>
                    <a:lnTo>
                      <a:pt x="1055" y="1289"/>
                    </a:lnTo>
                    <a:lnTo>
                      <a:pt x="1066" y="1267"/>
                    </a:lnTo>
                    <a:lnTo>
                      <a:pt x="1078" y="1245"/>
                    </a:lnTo>
                    <a:lnTo>
                      <a:pt x="1091" y="1225"/>
                    </a:lnTo>
                    <a:lnTo>
                      <a:pt x="1105" y="1205"/>
                    </a:lnTo>
                    <a:lnTo>
                      <a:pt x="1120" y="1186"/>
                    </a:lnTo>
                    <a:lnTo>
                      <a:pt x="1136" y="1168"/>
                    </a:lnTo>
                    <a:lnTo>
                      <a:pt x="1153" y="1151"/>
                    </a:lnTo>
                    <a:lnTo>
                      <a:pt x="1171" y="1134"/>
                    </a:lnTo>
                    <a:lnTo>
                      <a:pt x="1189" y="1119"/>
                    </a:lnTo>
                    <a:lnTo>
                      <a:pt x="1208" y="1104"/>
                    </a:lnTo>
                    <a:lnTo>
                      <a:pt x="1227" y="1090"/>
                    </a:lnTo>
                    <a:lnTo>
                      <a:pt x="1248" y="1077"/>
                    </a:lnTo>
                    <a:lnTo>
                      <a:pt x="1268" y="1065"/>
                    </a:lnTo>
                    <a:lnTo>
                      <a:pt x="1290" y="1054"/>
                    </a:lnTo>
                    <a:lnTo>
                      <a:pt x="1312" y="1044"/>
                    </a:lnTo>
                    <a:lnTo>
                      <a:pt x="1336" y="1035"/>
                    </a:lnTo>
                    <a:lnTo>
                      <a:pt x="1359" y="1027"/>
                    </a:lnTo>
                    <a:lnTo>
                      <a:pt x="1383" y="1020"/>
                    </a:lnTo>
                    <a:lnTo>
                      <a:pt x="1407" y="1015"/>
                    </a:lnTo>
                    <a:lnTo>
                      <a:pt x="1432" y="1010"/>
                    </a:lnTo>
                    <a:lnTo>
                      <a:pt x="1457" y="1007"/>
                    </a:lnTo>
                    <a:lnTo>
                      <a:pt x="1482" y="1005"/>
                    </a:lnTo>
                    <a:lnTo>
                      <a:pt x="1509" y="1004"/>
                    </a:lnTo>
                    <a:lnTo>
                      <a:pt x="9554" y="1004"/>
                    </a:lnTo>
                    <a:lnTo>
                      <a:pt x="9581" y="1005"/>
                    </a:lnTo>
                    <a:lnTo>
                      <a:pt x="9606" y="1007"/>
                    </a:lnTo>
                    <a:lnTo>
                      <a:pt x="9631" y="1010"/>
                    </a:lnTo>
                    <a:lnTo>
                      <a:pt x="9655" y="1014"/>
                    </a:lnTo>
                    <a:lnTo>
                      <a:pt x="9680" y="1020"/>
                    </a:lnTo>
                    <a:lnTo>
                      <a:pt x="9703" y="1027"/>
                    </a:lnTo>
                    <a:lnTo>
                      <a:pt x="9727" y="1034"/>
                    </a:lnTo>
                    <a:lnTo>
                      <a:pt x="9750" y="1043"/>
                    </a:lnTo>
                    <a:lnTo>
                      <a:pt x="9772" y="1053"/>
                    </a:lnTo>
                    <a:lnTo>
                      <a:pt x="9794" y="1064"/>
                    </a:lnTo>
                    <a:lnTo>
                      <a:pt x="9815" y="1076"/>
                    </a:lnTo>
                    <a:lnTo>
                      <a:pt x="9835" y="1089"/>
                    </a:lnTo>
                    <a:lnTo>
                      <a:pt x="9855" y="1103"/>
                    </a:lnTo>
                    <a:lnTo>
                      <a:pt x="9874" y="1118"/>
                    </a:lnTo>
                    <a:lnTo>
                      <a:pt x="9892" y="1134"/>
                    </a:lnTo>
                    <a:lnTo>
                      <a:pt x="9909" y="1151"/>
                    </a:lnTo>
                    <a:lnTo>
                      <a:pt x="9927" y="1168"/>
                    </a:lnTo>
                    <a:lnTo>
                      <a:pt x="9943" y="1186"/>
                    </a:lnTo>
                    <a:lnTo>
                      <a:pt x="9957" y="1205"/>
                    </a:lnTo>
                    <a:lnTo>
                      <a:pt x="9971" y="1225"/>
                    </a:lnTo>
                    <a:lnTo>
                      <a:pt x="9984" y="1245"/>
                    </a:lnTo>
                    <a:lnTo>
                      <a:pt x="9996" y="1267"/>
                    </a:lnTo>
                    <a:lnTo>
                      <a:pt x="10008" y="1288"/>
                    </a:lnTo>
                    <a:lnTo>
                      <a:pt x="10018" y="1310"/>
                    </a:lnTo>
                    <a:lnTo>
                      <a:pt x="10026" y="1333"/>
                    </a:lnTo>
                    <a:lnTo>
                      <a:pt x="10034" y="1356"/>
                    </a:lnTo>
                    <a:lnTo>
                      <a:pt x="10041" y="1380"/>
                    </a:lnTo>
                    <a:lnTo>
                      <a:pt x="10047" y="1404"/>
                    </a:lnTo>
                    <a:lnTo>
                      <a:pt x="10051" y="1429"/>
                    </a:lnTo>
                    <a:lnTo>
                      <a:pt x="10054" y="1454"/>
                    </a:lnTo>
                    <a:lnTo>
                      <a:pt x="10056" y="1479"/>
                    </a:lnTo>
                    <a:lnTo>
                      <a:pt x="10057" y="1505"/>
                    </a:lnTo>
                    <a:lnTo>
                      <a:pt x="10057" y="2509"/>
                    </a:lnTo>
                    <a:close/>
                    <a:moveTo>
                      <a:pt x="10057" y="13044"/>
                    </a:moveTo>
                    <a:lnTo>
                      <a:pt x="1006" y="13045"/>
                    </a:lnTo>
                    <a:lnTo>
                      <a:pt x="1006" y="3011"/>
                    </a:lnTo>
                    <a:lnTo>
                      <a:pt x="10057" y="3011"/>
                    </a:lnTo>
                    <a:lnTo>
                      <a:pt x="10057" y="13044"/>
                    </a:lnTo>
                    <a:close/>
                    <a:moveTo>
                      <a:pt x="10057" y="14553"/>
                    </a:moveTo>
                    <a:lnTo>
                      <a:pt x="10056" y="14578"/>
                    </a:lnTo>
                    <a:lnTo>
                      <a:pt x="10054" y="14604"/>
                    </a:lnTo>
                    <a:lnTo>
                      <a:pt x="10051" y="14629"/>
                    </a:lnTo>
                    <a:lnTo>
                      <a:pt x="10047" y="14653"/>
                    </a:lnTo>
                    <a:lnTo>
                      <a:pt x="10041" y="14677"/>
                    </a:lnTo>
                    <a:lnTo>
                      <a:pt x="10034" y="14701"/>
                    </a:lnTo>
                    <a:lnTo>
                      <a:pt x="10026" y="14724"/>
                    </a:lnTo>
                    <a:lnTo>
                      <a:pt x="10018" y="14747"/>
                    </a:lnTo>
                    <a:lnTo>
                      <a:pt x="10008" y="14769"/>
                    </a:lnTo>
                    <a:lnTo>
                      <a:pt x="9996" y="14791"/>
                    </a:lnTo>
                    <a:lnTo>
                      <a:pt x="9984" y="14813"/>
                    </a:lnTo>
                    <a:lnTo>
                      <a:pt x="9971" y="14833"/>
                    </a:lnTo>
                    <a:lnTo>
                      <a:pt x="9957" y="14853"/>
                    </a:lnTo>
                    <a:lnTo>
                      <a:pt x="9943" y="14872"/>
                    </a:lnTo>
                    <a:lnTo>
                      <a:pt x="9927" y="14890"/>
                    </a:lnTo>
                    <a:lnTo>
                      <a:pt x="9909" y="14907"/>
                    </a:lnTo>
                    <a:lnTo>
                      <a:pt x="9892" y="14924"/>
                    </a:lnTo>
                    <a:lnTo>
                      <a:pt x="9874" y="14939"/>
                    </a:lnTo>
                    <a:lnTo>
                      <a:pt x="9855" y="14954"/>
                    </a:lnTo>
                    <a:lnTo>
                      <a:pt x="9835" y="14968"/>
                    </a:lnTo>
                    <a:lnTo>
                      <a:pt x="9815" y="14981"/>
                    </a:lnTo>
                    <a:lnTo>
                      <a:pt x="9794" y="14993"/>
                    </a:lnTo>
                    <a:lnTo>
                      <a:pt x="9772" y="15004"/>
                    </a:lnTo>
                    <a:lnTo>
                      <a:pt x="9750" y="15014"/>
                    </a:lnTo>
                    <a:lnTo>
                      <a:pt x="9727" y="15023"/>
                    </a:lnTo>
                    <a:lnTo>
                      <a:pt x="9703" y="15031"/>
                    </a:lnTo>
                    <a:lnTo>
                      <a:pt x="9680" y="15038"/>
                    </a:lnTo>
                    <a:lnTo>
                      <a:pt x="9655" y="15043"/>
                    </a:lnTo>
                    <a:lnTo>
                      <a:pt x="9631" y="15048"/>
                    </a:lnTo>
                    <a:lnTo>
                      <a:pt x="9606" y="15051"/>
                    </a:lnTo>
                    <a:lnTo>
                      <a:pt x="9581" y="15053"/>
                    </a:lnTo>
                    <a:lnTo>
                      <a:pt x="9554" y="15054"/>
                    </a:lnTo>
                    <a:lnTo>
                      <a:pt x="1509" y="15054"/>
                    </a:lnTo>
                    <a:lnTo>
                      <a:pt x="1482" y="15053"/>
                    </a:lnTo>
                    <a:lnTo>
                      <a:pt x="1457" y="15051"/>
                    </a:lnTo>
                    <a:lnTo>
                      <a:pt x="1432" y="15048"/>
                    </a:lnTo>
                    <a:lnTo>
                      <a:pt x="1407" y="15044"/>
                    </a:lnTo>
                    <a:lnTo>
                      <a:pt x="1383" y="15038"/>
                    </a:lnTo>
                    <a:lnTo>
                      <a:pt x="1359" y="15031"/>
                    </a:lnTo>
                    <a:lnTo>
                      <a:pt x="1336" y="15024"/>
                    </a:lnTo>
                    <a:lnTo>
                      <a:pt x="1312" y="15015"/>
                    </a:lnTo>
                    <a:lnTo>
                      <a:pt x="1290" y="15005"/>
                    </a:lnTo>
                    <a:lnTo>
                      <a:pt x="1268" y="14994"/>
                    </a:lnTo>
                    <a:lnTo>
                      <a:pt x="1248" y="14982"/>
                    </a:lnTo>
                    <a:lnTo>
                      <a:pt x="1227" y="14969"/>
                    </a:lnTo>
                    <a:lnTo>
                      <a:pt x="1208" y="14955"/>
                    </a:lnTo>
                    <a:lnTo>
                      <a:pt x="1189" y="14940"/>
                    </a:lnTo>
                    <a:lnTo>
                      <a:pt x="1171" y="14924"/>
                    </a:lnTo>
                    <a:lnTo>
                      <a:pt x="1153" y="14907"/>
                    </a:lnTo>
                    <a:lnTo>
                      <a:pt x="1136" y="14890"/>
                    </a:lnTo>
                    <a:lnTo>
                      <a:pt x="1120" y="14872"/>
                    </a:lnTo>
                    <a:lnTo>
                      <a:pt x="1105" y="14853"/>
                    </a:lnTo>
                    <a:lnTo>
                      <a:pt x="1091" y="14833"/>
                    </a:lnTo>
                    <a:lnTo>
                      <a:pt x="1078" y="14813"/>
                    </a:lnTo>
                    <a:lnTo>
                      <a:pt x="1066" y="14791"/>
                    </a:lnTo>
                    <a:lnTo>
                      <a:pt x="1055" y="14770"/>
                    </a:lnTo>
                    <a:lnTo>
                      <a:pt x="1045" y="14748"/>
                    </a:lnTo>
                    <a:lnTo>
                      <a:pt x="1036" y="14725"/>
                    </a:lnTo>
                    <a:lnTo>
                      <a:pt x="1028" y="14702"/>
                    </a:lnTo>
                    <a:lnTo>
                      <a:pt x="1022" y="14678"/>
                    </a:lnTo>
                    <a:lnTo>
                      <a:pt x="1016" y="14654"/>
                    </a:lnTo>
                    <a:lnTo>
                      <a:pt x="1012" y="14629"/>
                    </a:lnTo>
                    <a:lnTo>
                      <a:pt x="1009" y="14604"/>
                    </a:lnTo>
                    <a:lnTo>
                      <a:pt x="1007" y="14579"/>
                    </a:lnTo>
                    <a:lnTo>
                      <a:pt x="1006" y="14553"/>
                    </a:lnTo>
                    <a:lnTo>
                      <a:pt x="1006" y="13547"/>
                    </a:lnTo>
                    <a:lnTo>
                      <a:pt x="10057" y="13546"/>
                    </a:lnTo>
                    <a:lnTo>
                      <a:pt x="10057" y="14553"/>
                    </a:lnTo>
                    <a:close/>
                    <a:moveTo>
                      <a:pt x="9554" y="0"/>
                    </a:moveTo>
                    <a:lnTo>
                      <a:pt x="1509" y="1"/>
                    </a:lnTo>
                    <a:lnTo>
                      <a:pt x="1431" y="3"/>
                    </a:lnTo>
                    <a:lnTo>
                      <a:pt x="1354" y="8"/>
                    </a:lnTo>
                    <a:lnTo>
                      <a:pt x="1278" y="18"/>
                    </a:lnTo>
                    <a:lnTo>
                      <a:pt x="1204" y="31"/>
                    </a:lnTo>
                    <a:lnTo>
                      <a:pt x="1131" y="48"/>
                    </a:lnTo>
                    <a:lnTo>
                      <a:pt x="1060" y="68"/>
                    </a:lnTo>
                    <a:lnTo>
                      <a:pt x="990" y="92"/>
                    </a:lnTo>
                    <a:lnTo>
                      <a:pt x="921" y="118"/>
                    </a:lnTo>
                    <a:lnTo>
                      <a:pt x="854" y="149"/>
                    </a:lnTo>
                    <a:lnTo>
                      <a:pt x="789" y="183"/>
                    </a:lnTo>
                    <a:lnTo>
                      <a:pt x="726" y="219"/>
                    </a:lnTo>
                    <a:lnTo>
                      <a:pt x="665" y="258"/>
                    </a:lnTo>
                    <a:lnTo>
                      <a:pt x="605" y="300"/>
                    </a:lnTo>
                    <a:lnTo>
                      <a:pt x="549" y="344"/>
                    </a:lnTo>
                    <a:lnTo>
                      <a:pt x="494" y="391"/>
                    </a:lnTo>
                    <a:lnTo>
                      <a:pt x="442" y="442"/>
                    </a:lnTo>
                    <a:lnTo>
                      <a:pt x="391" y="494"/>
                    </a:lnTo>
                    <a:lnTo>
                      <a:pt x="344" y="548"/>
                    </a:lnTo>
                    <a:lnTo>
                      <a:pt x="300" y="605"/>
                    </a:lnTo>
                    <a:lnTo>
                      <a:pt x="257" y="664"/>
                    </a:lnTo>
                    <a:lnTo>
                      <a:pt x="218" y="726"/>
                    </a:lnTo>
                    <a:lnTo>
                      <a:pt x="182" y="789"/>
                    </a:lnTo>
                    <a:lnTo>
                      <a:pt x="149" y="853"/>
                    </a:lnTo>
                    <a:lnTo>
                      <a:pt x="119" y="920"/>
                    </a:lnTo>
                    <a:lnTo>
                      <a:pt x="92" y="989"/>
                    </a:lnTo>
                    <a:lnTo>
                      <a:pt x="67" y="1058"/>
                    </a:lnTo>
                    <a:lnTo>
                      <a:pt x="47" y="1130"/>
                    </a:lnTo>
                    <a:lnTo>
                      <a:pt x="30" y="1202"/>
                    </a:lnTo>
                    <a:lnTo>
                      <a:pt x="17" y="1277"/>
                    </a:lnTo>
                    <a:lnTo>
                      <a:pt x="8" y="1352"/>
                    </a:lnTo>
                    <a:lnTo>
                      <a:pt x="2" y="1428"/>
                    </a:lnTo>
                    <a:lnTo>
                      <a:pt x="0" y="1505"/>
                    </a:lnTo>
                    <a:lnTo>
                      <a:pt x="0" y="14553"/>
                    </a:lnTo>
                    <a:lnTo>
                      <a:pt x="2" y="14630"/>
                    </a:lnTo>
                    <a:lnTo>
                      <a:pt x="8" y="14706"/>
                    </a:lnTo>
                    <a:lnTo>
                      <a:pt x="17" y="14781"/>
                    </a:lnTo>
                    <a:lnTo>
                      <a:pt x="30" y="14856"/>
                    </a:lnTo>
                    <a:lnTo>
                      <a:pt x="47" y="14929"/>
                    </a:lnTo>
                    <a:lnTo>
                      <a:pt x="67" y="15000"/>
                    </a:lnTo>
                    <a:lnTo>
                      <a:pt x="92" y="15070"/>
                    </a:lnTo>
                    <a:lnTo>
                      <a:pt x="119" y="15139"/>
                    </a:lnTo>
                    <a:lnTo>
                      <a:pt x="149" y="15205"/>
                    </a:lnTo>
                    <a:lnTo>
                      <a:pt x="182" y="15270"/>
                    </a:lnTo>
                    <a:lnTo>
                      <a:pt x="218" y="15333"/>
                    </a:lnTo>
                    <a:lnTo>
                      <a:pt x="257" y="15395"/>
                    </a:lnTo>
                    <a:lnTo>
                      <a:pt x="300" y="15453"/>
                    </a:lnTo>
                    <a:lnTo>
                      <a:pt x="344" y="15510"/>
                    </a:lnTo>
                    <a:lnTo>
                      <a:pt x="391" y="15565"/>
                    </a:lnTo>
                    <a:lnTo>
                      <a:pt x="442" y="15617"/>
                    </a:lnTo>
                    <a:lnTo>
                      <a:pt x="494" y="15667"/>
                    </a:lnTo>
                    <a:lnTo>
                      <a:pt x="549" y="15714"/>
                    </a:lnTo>
                    <a:lnTo>
                      <a:pt x="605" y="15759"/>
                    </a:lnTo>
                    <a:lnTo>
                      <a:pt x="665" y="15801"/>
                    </a:lnTo>
                    <a:lnTo>
                      <a:pt x="726" y="15840"/>
                    </a:lnTo>
                    <a:lnTo>
                      <a:pt x="789" y="15876"/>
                    </a:lnTo>
                    <a:lnTo>
                      <a:pt x="854" y="15909"/>
                    </a:lnTo>
                    <a:lnTo>
                      <a:pt x="921" y="15940"/>
                    </a:lnTo>
                    <a:lnTo>
                      <a:pt x="990" y="15967"/>
                    </a:lnTo>
                    <a:lnTo>
                      <a:pt x="1060" y="15991"/>
                    </a:lnTo>
                    <a:lnTo>
                      <a:pt x="1131" y="16011"/>
                    </a:lnTo>
                    <a:lnTo>
                      <a:pt x="1204" y="16028"/>
                    </a:lnTo>
                    <a:lnTo>
                      <a:pt x="1278" y="16041"/>
                    </a:lnTo>
                    <a:lnTo>
                      <a:pt x="1354" y="16050"/>
                    </a:lnTo>
                    <a:lnTo>
                      <a:pt x="1431" y="16056"/>
                    </a:lnTo>
                    <a:lnTo>
                      <a:pt x="1509" y="16058"/>
                    </a:lnTo>
                    <a:lnTo>
                      <a:pt x="9554" y="16057"/>
                    </a:lnTo>
                    <a:lnTo>
                      <a:pt x="9632" y="16055"/>
                    </a:lnTo>
                    <a:lnTo>
                      <a:pt x="9708" y="16050"/>
                    </a:lnTo>
                    <a:lnTo>
                      <a:pt x="9784" y="16040"/>
                    </a:lnTo>
                    <a:lnTo>
                      <a:pt x="9858" y="16027"/>
                    </a:lnTo>
                    <a:lnTo>
                      <a:pt x="9932" y="16010"/>
                    </a:lnTo>
                    <a:lnTo>
                      <a:pt x="10003" y="15990"/>
                    </a:lnTo>
                    <a:lnTo>
                      <a:pt x="10073" y="15966"/>
                    </a:lnTo>
                    <a:lnTo>
                      <a:pt x="10142" y="15940"/>
                    </a:lnTo>
                    <a:lnTo>
                      <a:pt x="10208" y="15909"/>
                    </a:lnTo>
                    <a:lnTo>
                      <a:pt x="10274" y="15875"/>
                    </a:lnTo>
                    <a:lnTo>
                      <a:pt x="10337" y="15839"/>
                    </a:lnTo>
                    <a:lnTo>
                      <a:pt x="10397" y="15800"/>
                    </a:lnTo>
                    <a:lnTo>
                      <a:pt x="10457" y="15758"/>
                    </a:lnTo>
                    <a:lnTo>
                      <a:pt x="10514" y="15714"/>
                    </a:lnTo>
                    <a:lnTo>
                      <a:pt x="10568" y="15667"/>
                    </a:lnTo>
                    <a:lnTo>
                      <a:pt x="10620" y="15616"/>
                    </a:lnTo>
                    <a:lnTo>
                      <a:pt x="10671" y="15564"/>
                    </a:lnTo>
                    <a:lnTo>
                      <a:pt x="10718" y="15510"/>
                    </a:lnTo>
                    <a:lnTo>
                      <a:pt x="10763" y="15453"/>
                    </a:lnTo>
                    <a:lnTo>
                      <a:pt x="10806" y="15394"/>
                    </a:lnTo>
                    <a:lnTo>
                      <a:pt x="10845" y="15332"/>
                    </a:lnTo>
                    <a:lnTo>
                      <a:pt x="10881" y="15269"/>
                    </a:lnTo>
                    <a:lnTo>
                      <a:pt x="10914" y="15205"/>
                    </a:lnTo>
                    <a:lnTo>
                      <a:pt x="10944" y="15138"/>
                    </a:lnTo>
                    <a:lnTo>
                      <a:pt x="10971" y="15069"/>
                    </a:lnTo>
                    <a:lnTo>
                      <a:pt x="10996" y="15000"/>
                    </a:lnTo>
                    <a:lnTo>
                      <a:pt x="11016" y="14928"/>
                    </a:lnTo>
                    <a:lnTo>
                      <a:pt x="11032" y="14856"/>
                    </a:lnTo>
                    <a:lnTo>
                      <a:pt x="11046" y="14781"/>
                    </a:lnTo>
                    <a:lnTo>
                      <a:pt x="11055" y="14706"/>
                    </a:lnTo>
                    <a:lnTo>
                      <a:pt x="11061" y="14630"/>
                    </a:lnTo>
                    <a:lnTo>
                      <a:pt x="11063" y="14553"/>
                    </a:lnTo>
                    <a:lnTo>
                      <a:pt x="11063" y="1505"/>
                    </a:lnTo>
                    <a:lnTo>
                      <a:pt x="11061" y="1428"/>
                    </a:lnTo>
                    <a:lnTo>
                      <a:pt x="11055" y="1352"/>
                    </a:lnTo>
                    <a:lnTo>
                      <a:pt x="11046" y="1277"/>
                    </a:lnTo>
                    <a:lnTo>
                      <a:pt x="11032" y="1202"/>
                    </a:lnTo>
                    <a:lnTo>
                      <a:pt x="11016" y="1129"/>
                    </a:lnTo>
                    <a:lnTo>
                      <a:pt x="10996" y="1058"/>
                    </a:lnTo>
                    <a:lnTo>
                      <a:pt x="10971" y="988"/>
                    </a:lnTo>
                    <a:lnTo>
                      <a:pt x="10944" y="919"/>
                    </a:lnTo>
                    <a:lnTo>
                      <a:pt x="10914" y="853"/>
                    </a:lnTo>
                    <a:lnTo>
                      <a:pt x="10881" y="788"/>
                    </a:lnTo>
                    <a:lnTo>
                      <a:pt x="10845" y="725"/>
                    </a:lnTo>
                    <a:lnTo>
                      <a:pt x="10806" y="663"/>
                    </a:lnTo>
                    <a:lnTo>
                      <a:pt x="10763" y="605"/>
                    </a:lnTo>
                    <a:lnTo>
                      <a:pt x="10718" y="548"/>
                    </a:lnTo>
                    <a:lnTo>
                      <a:pt x="10671" y="493"/>
                    </a:lnTo>
                    <a:lnTo>
                      <a:pt x="10620" y="441"/>
                    </a:lnTo>
                    <a:lnTo>
                      <a:pt x="10568" y="391"/>
                    </a:lnTo>
                    <a:lnTo>
                      <a:pt x="10514" y="344"/>
                    </a:lnTo>
                    <a:lnTo>
                      <a:pt x="10457" y="299"/>
                    </a:lnTo>
                    <a:lnTo>
                      <a:pt x="10397" y="257"/>
                    </a:lnTo>
                    <a:lnTo>
                      <a:pt x="10337" y="218"/>
                    </a:lnTo>
                    <a:lnTo>
                      <a:pt x="10274" y="182"/>
                    </a:lnTo>
                    <a:lnTo>
                      <a:pt x="10208" y="149"/>
                    </a:lnTo>
                    <a:lnTo>
                      <a:pt x="10142" y="118"/>
                    </a:lnTo>
                    <a:lnTo>
                      <a:pt x="10073" y="91"/>
                    </a:lnTo>
                    <a:lnTo>
                      <a:pt x="10003" y="67"/>
                    </a:lnTo>
                    <a:lnTo>
                      <a:pt x="9932" y="47"/>
                    </a:lnTo>
                    <a:lnTo>
                      <a:pt x="9858" y="30"/>
                    </a:lnTo>
                    <a:lnTo>
                      <a:pt x="9784" y="17"/>
                    </a:lnTo>
                    <a:lnTo>
                      <a:pt x="9708" y="8"/>
                    </a:lnTo>
                    <a:lnTo>
                      <a:pt x="9632" y="2"/>
                    </a:lnTo>
                    <a:lnTo>
                      <a:pt x="95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17" tIns="48208" rIns="96417" bIns="48208" numCol="1" anchor="t" anchorCtr="0" compatLnSpc="1"/>
              <a:p>
                <a:pPr>
                  <a:lnSpc>
                    <a:spcPct val="130000"/>
                  </a:lnSpc>
                </a:pPr>
                <a:endParaRPr lang="id-ID" sz="2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9142" name="Freeform 111"/>
              <p:cNvSpPr/>
              <p:nvPr/>
            </p:nvSpPr>
            <p:spPr bwMode="auto">
              <a:xfrm>
                <a:off x="10050463" y="2122488"/>
                <a:ext cx="87312" cy="20638"/>
              </a:xfrm>
              <a:custGeom>
                <a:avLst/>
                <a:gdLst>
                  <a:gd name="T0" fmla="*/ 2010 w 2011"/>
                  <a:gd name="T1" fmla="*/ 276 h 502"/>
                  <a:gd name="T2" fmla="*/ 2003 w 2011"/>
                  <a:gd name="T3" fmla="*/ 314 h 502"/>
                  <a:gd name="T4" fmla="*/ 1991 w 2011"/>
                  <a:gd name="T5" fmla="*/ 349 h 502"/>
                  <a:gd name="T6" fmla="*/ 1975 w 2011"/>
                  <a:gd name="T7" fmla="*/ 382 h 502"/>
                  <a:gd name="T8" fmla="*/ 1954 w 2011"/>
                  <a:gd name="T9" fmla="*/ 411 h 502"/>
                  <a:gd name="T10" fmla="*/ 1929 w 2011"/>
                  <a:gd name="T11" fmla="*/ 437 h 502"/>
                  <a:gd name="T12" fmla="*/ 1900 w 2011"/>
                  <a:gd name="T13" fmla="*/ 459 h 502"/>
                  <a:gd name="T14" fmla="*/ 1868 w 2011"/>
                  <a:gd name="T15" fmla="*/ 477 h 502"/>
                  <a:gd name="T16" fmla="*/ 1834 w 2011"/>
                  <a:gd name="T17" fmla="*/ 491 h 502"/>
                  <a:gd name="T18" fmla="*/ 1798 w 2011"/>
                  <a:gd name="T19" fmla="*/ 499 h 502"/>
                  <a:gd name="T20" fmla="*/ 1760 w 2011"/>
                  <a:gd name="T21" fmla="*/ 502 h 502"/>
                  <a:gd name="T22" fmla="*/ 225 w 2011"/>
                  <a:gd name="T23" fmla="*/ 501 h 502"/>
                  <a:gd name="T24" fmla="*/ 188 w 2011"/>
                  <a:gd name="T25" fmla="*/ 494 h 502"/>
                  <a:gd name="T26" fmla="*/ 153 w 2011"/>
                  <a:gd name="T27" fmla="*/ 482 h 502"/>
                  <a:gd name="T28" fmla="*/ 120 w 2011"/>
                  <a:gd name="T29" fmla="*/ 466 h 502"/>
                  <a:gd name="T30" fmla="*/ 91 w 2011"/>
                  <a:gd name="T31" fmla="*/ 445 h 502"/>
                  <a:gd name="T32" fmla="*/ 65 w 2011"/>
                  <a:gd name="T33" fmla="*/ 420 h 502"/>
                  <a:gd name="T34" fmla="*/ 43 w 2011"/>
                  <a:gd name="T35" fmla="*/ 392 h 502"/>
                  <a:gd name="T36" fmla="*/ 25 w 2011"/>
                  <a:gd name="T37" fmla="*/ 360 h 502"/>
                  <a:gd name="T38" fmla="*/ 11 w 2011"/>
                  <a:gd name="T39" fmla="*/ 326 h 502"/>
                  <a:gd name="T40" fmla="*/ 3 w 2011"/>
                  <a:gd name="T41" fmla="*/ 289 h 502"/>
                  <a:gd name="T42" fmla="*/ 0 w 2011"/>
                  <a:gd name="T43" fmla="*/ 251 h 502"/>
                  <a:gd name="T44" fmla="*/ 3 w 2011"/>
                  <a:gd name="T45" fmla="*/ 213 h 502"/>
                  <a:gd name="T46" fmla="*/ 11 w 2011"/>
                  <a:gd name="T47" fmla="*/ 177 h 502"/>
                  <a:gd name="T48" fmla="*/ 25 w 2011"/>
                  <a:gd name="T49" fmla="*/ 143 h 502"/>
                  <a:gd name="T50" fmla="*/ 43 w 2011"/>
                  <a:gd name="T51" fmla="*/ 111 h 502"/>
                  <a:gd name="T52" fmla="*/ 65 w 2011"/>
                  <a:gd name="T53" fmla="*/ 83 h 502"/>
                  <a:gd name="T54" fmla="*/ 91 w 2011"/>
                  <a:gd name="T55" fmla="*/ 58 h 502"/>
                  <a:gd name="T56" fmla="*/ 120 w 2011"/>
                  <a:gd name="T57" fmla="*/ 37 h 502"/>
                  <a:gd name="T58" fmla="*/ 153 w 2011"/>
                  <a:gd name="T59" fmla="*/ 21 h 502"/>
                  <a:gd name="T60" fmla="*/ 188 w 2011"/>
                  <a:gd name="T61" fmla="*/ 8 h 502"/>
                  <a:gd name="T62" fmla="*/ 225 w 2011"/>
                  <a:gd name="T63" fmla="*/ 1 h 502"/>
                  <a:gd name="T64" fmla="*/ 1760 w 2011"/>
                  <a:gd name="T65" fmla="*/ 0 h 502"/>
                  <a:gd name="T66" fmla="*/ 1798 w 2011"/>
                  <a:gd name="T67" fmla="*/ 3 h 502"/>
                  <a:gd name="T68" fmla="*/ 1834 w 2011"/>
                  <a:gd name="T69" fmla="*/ 11 h 502"/>
                  <a:gd name="T70" fmla="*/ 1868 w 2011"/>
                  <a:gd name="T71" fmla="*/ 26 h 502"/>
                  <a:gd name="T72" fmla="*/ 1900 w 2011"/>
                  <a:gd name="T73" fmla="*/ 44 h 502"/>
                  <a:gd name="T74" fmla="*/ 1929 w 2011"/>
                  <a:gd name="T75" fmla="*/ 66 h 502"/>
                  <a:gd name="T76" fmla="*/ 1954 w 2011"/>
                  <a:gd name="T77" fmla="*/ 92 h 502"/>
                  <a:gd name="T78" fmla="*/ 1975 w 2011"/>
                  <a:gd name="T79" fmla="*/ 121 h 502"/>
                  <a:gd name="T80" fmla="*/ 1991 w 2011"/>
                  <a:gd name="T81" fmla="*/ 154 h 502"/>
                  <a:gd name="T82" fmla="*/ 2003 w 2011"/>
                  <a:gd name="T83" fmla="*/ 189 h 502"/>
                  <a:gd name="T84" fmla="*/ 2010 w 2011"/>
                  <a:gd name="T85" fmla="*/ 225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11" h="502">
                    <a:moveTo>
                      <a:pt x="2011" y="251"/>
                    </a:moveTo>
                    <a:lnTo>
                      <a:pt x="2011" y="264"/>
                    </a:lnTo>
                    <a:lnTo>
                      <a:pt x="2010" y="276"/>
                    </a:lnTo>
                    <a:lnTo>
                      <a:pt x="2008" y="289"/>
                    </a:lnTo>
                    <a:lnTo>
                      <a:pt x="2006" y="302"/>
                    </a:lnTo>
                    <a:lnTo>
                      <a:pt x="2003" y="314"/>
                    </a:lnTo>
                    <a:lnTo>
                      <a:pt x="2000" y="326"/>
                    </a:lnTo>
                    <a:lnTo>
                      <a:pt x="1996" y="338"/>
                    </a:lnTo>
                    <a:lnTo>
                      <a:pt x="1991" y="349"/>
                    </a:lnTo>
                    <a:lnTo>
                      <a:pt x="1986" y="360"/>
                    </a:lnTo>
                    <a:lnTo>
                      <a:pt x="1981" y="371"/>
                    </a:lnTo>
                    <a:lnTo>
                      <a:pt x="1975" y="382"/>
                    </a:lnTo>
                    <a:lnTo>
                      <a:pt x="1968" y="392"/>
                    </a:lnTo>
                    <a:lnTo>
                      <a:pt x="1961" y="402"/>
                    </a:lnTo>
                    <a:lnTo>
                      <a:pt x="1954" y="411"/>
                    </a:lnTo>
                    <a:lnTo>
                      <a:pt x="1946" y="420"/>
                    </a:lnTo>
                    <a:lnTo>
                      <a:pt x="1938" y="429"/>
                    </a:lnTo>
                    <a:lnTo>
                      <a:pt x="1929" y="437"/>
                    </a:lnTo>
                    <a:lnTo>
                      <a:pt x="1920" y="445"/>
                    </a:lnTo>
                    <a:lnTo>
                      <a:pt x="1910" y="452"/>
                    </a:lnTo>
                    <a:lnTo>
                      <a:pt x="1900" y="459"/>
                    </a:lnTo>
                    <a:lnTo>
                      <a:pt x="1890" y="466"/>
                    </a:lnTo>
                    <a:lnTo>
                      <a:pt x="1879" y="472"/>
                    </a:lnTo>
                    <a:lnTo>
                      <a:pt x="1868" y="477"/>
                    </a:lnTo>
                    <a:lnTo>
                      <a:pt x="1857" y="482"/>
                    </a:lnTo>
                    <a:lnTo>
                      <a:pt x="1846" y="487"/>
                    </a:lnTo>
                    <a:lnTo>
                      <a:pt x="1834" y="491"/>
                    </a:lnTo>
                    <a:lnTo>
                      <a:pt x="1822" y="494"/>
                    </a:lnTo>
                    <a:lnTo>
                      <a:pt x="1810" y="497"/>
                    </a:lnTo>
                    <a:lnTo>
                      <a:pt x="1798" y="499"/>
                    </a:lnTo>
                    <a:lnTo>
                      <a:pt x="1785" y="501"/>
                    </a:lnTo>
                    <a:lnTo>
                      <a:pt x="1773" y="502"/>
                    </a:lnTo>
                    <a:lnTo>
                      <a:pt x="1760" y="502"/>
                    </a:lnTo>
                    <a:lnTo>
                      <a:pt x="251" y="502"/>
                    </a:lnTo>
                    <a:lnTo>
                      <a:pt x="238" y="502"/>
                    </a:lnTo>
                    <a:lnTo>
                      <a:pt x="225" y="501"/>
                    </a:lnTo>
                    <a:lnTo>
                      <a:pt x="213" y="499"/>
                    </a:lnTo>
                    <a:lnTo>
                      <a:pt x="200" y="497"/>
                    </a:lnTo>
                    <a:lnTo>
                      <a:pt x="188" y="494"/>
                    </a:lnTo>
                    <a:lnTo>
                      <a:pt x="176" y="491"/>
                    </a:lnTo>
                    <a:lnTo>
                      <a:pt x="165" y="487"/>
                    </a:lnTo>
                    <a:lnTo>
                      <a:pt x="153" y="482"/>
                    </a:lnTo>
                    <a:lnTo>
                      <a:pt x="142" y="477"/>
                    </a:lnTo>
                    <a:lnTo>
                      <a:pt x="132" y="472"/>
                    </a:lnTo>
                    <a:lnTo>
                      <a:pt x="120" y="466"/>
                    </a:lnTo>
                    <a:lnTo>
                      <a:pt x="110" y="459"/>
                    </a:lnTo>
                    <a:lnTo>
                      <a:pt x="100" y="452"/>
                    </a:lnTo>
                    <a:lnTo>
                      <a:pt x="91" y="445"/>
                    </a:lnTo>
                    <a:lnTo>
                      <a:pt x="82" y="437"/>
                    </a:lnTo>
                    <a:lnTo>
                      <a:pt x="73" y="429"/>
                    </a:lnTo>
                    <a:lnTo>
                      <a:pt x="65" y="420"/>
                    </a:lnTo>
                    <a:lnTo>
                      <a:pt x="57" y="411"/>
                    </a:lnTo>
                    <a:lnTo>
                      <a:pt x="49" y="402"/>
                    </a:lnTo>
                    <a:lnTo>
                      <a:pt x="43" y="392"/>
                    </a:lnTo>
                    <a:lnTo>
                      <a:pt x="36" y="382"/>
                    </a:lnTo>
                    <a:lnTo>
                      <a:pt x="30" y="371"/>
                    </a:lnTo>
                    <a:lnTo>
                      <a:pt x="25" y="360"/>
                    </a:lnTo>
                    <a:lnTo>
                      <a:pt x="20" y="349"/>
                    </a:lnTo>
                    <a:lnTo>
                      <a:pt x="15" y="338"/>
                    </a:lnTo>
                    <a:lnTo>
                      <a:pt x="11" y="326"/>
                    </a:lnTo>
                    <a:lnTo>
                      <a:pt x="8" y="314"/>
                    </a:lnTo>
                    <a:lnTo>
                      <a:pt x="5" y="302"/>
                    </a:lnTo>
                    <a:lnTo>
                      <a:pt x="3" y="289"/>
                    </a:lnTo>
                    <a:lnTo>
                      <a:pt x="1" y="276"/>
                    </a:lnTo>
                    <a:lnTo>
                      <a:pt x="0" y="264"/>
                    </a:lnTo>
                    <a:lnTo>
                      <a:pt x="0" y="251"/>
                    </a:lnTo>
                    <a:lnTo>
                      <a:pt x="0" y="238"/>
                    </a:lnTo>
                    <a:lnTo>
                      <a:pt x="1" y="225"/>
                    </a:lnTo>
                    <a:lnTo>
                      <a:pt x="3" y="213"/>
                    </a:lnTo>
                    <a:lnTo>
                      <a:pt x="5" y="201"/>
                    </a:lnTo>
                    <a:lnTo>
                      <a:pt x="8" y="189"/>
                    </a:lnTo>
                    <a:lnTo>
                      <a:pt x="11" y="177"/>
                    </a:lnTo>
                    <a:lnTo>
                      <a:pt x="15" y="165"/>
                    </a:lnTo>
                    <a:lnTo>
                      <a:pt x="20" y="154"/>
                    </a:lnTo>
                    <a:lnTo>
                      <a:pt x="25" y="143"/>
                    </a:lnTo>
                    <a:lnTo>
                      <a:pt x="30" y="132"/>
                    </a:lnTo>
                    <a:lnTo>
                      <a:pt x="36" y="121"/>
                    </a:lnTo>
                    <a:lnTo>
                      <a:pt x="43" y="111"/>
                    </a:lnTo>
                    <a:lnTo>
                      <a:pt x="49" y="101"/>
                    </a:lnTo>
                    <a:lnTo>
                      <a:pt x="57" y="92"/>
                    </a:lnTo>
                    <a:lnTo>
                      <a:pt x="65" y="83"/>
                    </a:lnTo>
                    <a:lnTo>
                      <a:pt x="73" y="74"/>
                    </a:lnTo>
                    <a:lnTo>
                      <a:pt x="82" y="66"/>
                    </a:lnTo>
                    <a:lnTo>
                      <a:pt x="91" y="58"/>
                    </a:lnTo>
                    <a:lnTo>
                      <a:pt x="100" y="51"/>
                    </a:lnTo>
                    <a:lnTo>
                      <a:pt x="110" y="44"/>
                    </a:lnTo>
                    <a:lnTo>
                      <a:pt x="120" y="37"/>
                    </a:lnTo>
                    <a:lnTo>
                      <a:pt x="132" y="31"/>
                    </a:lnTo>
                    <a:lnTo>
                      <a:pt x="142" y="26"/>
                    </a:lnTo>
                    <a:lnTo>
                      <a:pt x="153" y="21"/>
                    </a:lnTo>
                    <a:lnTo>
                      <a:pt x="165" y="15"/>
                    </a:lnTo>
                    <a:lnTo>
                      <a:pt x="176" y="11"/>
                    </a:lnTo>
                    <a:lnTo>
                      <a:pt x="188" y="8"/>
                    </a:lnTo>
                    <a:lnTo>
                      <a:pt x="200" y="5"/>
                    </a:lnTo>
                    <a:lnTo>
                      <a:pt x="213" y="3"/>
                    </a:lnTo>
                    <a:lnTo>
                      <a:pt x="225" y="1"/>
                    </a:lnTo>
                    <a:lnTo>
                      <a:pt x="238" y="0"/>
                    </a:lnTo>
                    <a:lnTo>
                      <a:pt x="251" y="0"/>
                    </a:lnTo>
                    <a:lnTo>
                      <a:pt x="1760" y="0"/>
                    </a:lnTo>
                    <a:lnTo>
                      <a:pt x="1773" y="0"/>
                    </a:lnTo>
                    <a:lnTo>
                      <a:pt x="1785" y="1"/>
                    </a:lnTo>
                    <a:lnTo>
                      <a:pt x="1798" y="3"/>
                    </a:lnTo>
                    <a:lnTo>
                      <a:pt x="1810" y="5"/>
                    </a:lnTo>
                    <a:lnTo>
                      <a:pt x="1822" y="8"/>
                    </a:lnTo>
                    <a:lnTo>
                      <a:pt x="1834" y="11"/>
                    </a:lnTo>
                    <a:lnTo>
                      <a:pt x="1846" y="15"/>
                    </a:lnTo>
                    <a:lnTo>
                      <a:pt x="1857" y="21"/>
                    </a:lnTo>
                    <a:lnTo>
                      <a:pt x="1868" y="26"/>
                    </a:lnTo>
                    <a:lnTo>
                      <a:pt x="1879" y="31"/>
                    </a:lnTo>
                    <a:lnTo>
                      <a:pt x="1890" y="37"/>
                    </a:lnTo>
                    <a:lnTo>
                      <a:pt x="1900" y="44"/>
                    </a:lnTo>
                    <a:lnTo>
                      <a:pt x="1910" y="51"/>
                    </a:lnTo>
                    <a:lnTo>
                      <a:pt x="1920" y="58"/>
                    </a:lnTo>
                    <a:lnTo>
                      <a:pt x="1929" y="66"/>
                    </a:lnTo>
                    <a:lnTo>
                      <a:pt x="1938" y="74"/>
                    </a:lnTo>
                    <a:lnTo>
                      <a:pt x="1946" y="83"/>
                    </a:lnTo>
                    <a:lnTo>
                      <a:pt x="1954" y="92"/>
                    </a:lnTo>
                    <a:lnTo>
                      <a:pt x="1961" y="101"/>
                    </a:lnTo>
                    <a:lnTo>
                      <a:pt x="1968" y="111"/>
                    </a:lnTo>
                    <a:lnTo>
                      <a:pt x="1975" y="121"/>
                    </a:lnTo>
                    <a:lnTo>
                      <a:pt x="1981" y="132"/>
                    </a:lnTo>
                    <a:lnTo>
                      <a:pt x="1986" y="143"/>
                    </a:lnTo>
                    <a:lnTo>
                      <a:pt x="1991" y="154"/>
                    </a:lnTo>
                    <a:lnTo>
                      <a:pt x="1996" y="165"/>
                    </a:lnTo>
                    <a:lnTo>
                      <a:pt x="2000" y="177"/>
                    </a:lnTo>
                    <a:lnTo>
                      <a:pt x="2003" y="189"/>
                    </a:lnTo>
                    <a:lnTo>
                      <a:pt x="2006" y="201"/>
                    </a:lnTo>
                    <a:lnTo>
                      <a:pt x="2008" y="213"/>
                    </a:lnTo>
                    <a:lnTo>
                      <a:pt x="2010" y="225"/>
                    </a:lnTo>
                    <a:lnTo>
                      <a:pt x="2011" y="238"/>
                    </a:lnTo>
                    <a:lnTo>
                      <a:pt x="2011" y="2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17" tIns="48208" rIns="96417" bIns="48208" numCol="1" anchor="t" anchorCtr="0" compatLnSpc="1"/>
              <a:p>
                <a:pPr>
                  <a:lnSpc>
                    <a:spcPct val="130000"/>
                  </a:lnSpc>
                </a:pPr>
                <a:endParaRPr lang="id-ID" sz="2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9143" name="Freeform 112"/>
              <p:cNvSpPr/>
              <p:nvPr/>
            </p:nvSpPr>
            <p:spPr bwMode="auto">
              <a:xfrm>
                <a:off x="10072688" y="2660650"/>
                <a:ext cx="42862" cy="20638"/>
              </a:xfrm>
              <a:custGeom>
                <a:avLst/>
                <a:gdLst>
                  <a:gd name="T0" fmla="*/ 1004 w 1005"/>
                  <a:gd name="T1" fmla="*/ 277 h 503"/>
                  <a:gd name="T2" fmla="*/ 997 w 1005"/>
                  <a:gd name="T3" fmla="*/ 314 h 503"/>
                  <a:gd name="T4" fmla="*/ 985 w 1005"/>
                  <a:gd name="T5" fmla="*/ 349 h 503"/>
                  <a:gd name="T6" fmla="*/ 969 w 1005"/>
                  <a:gd name="T7" fmla="*/ 381 h 503"/>
                  <a:gd name="T8" fmla="*/ 948 w 1005"/>
                  <a:gd name="T9" fmla="*/ 411 h 503"/>
                  <a:gd name="T10" fmla="*/ 923 w 1005"/>
                  <a:gd name="T11" fmla="*/ 437 h 503"/>
                  <a:gd name="T12" fmla="*/ 894 w 1005"/>
                  <a:gd name="T13" fmla="*/ 459 h 503"/>
                  <a:gd name="T14" fmla="*/ 863 w 1005"/>
                  <a:gd name="T15" fmla="*/ 477 h 503"/>
                  <a:gd name="T16" fmla="*/ 828 w 1005"/>
                  <a:gd name="T17" fmla="*/ 491 h 503"/>
                  <a:gd name="T18" fmla="*/ 792 w 1005"/>
                  <a:gd name="T19" fmla="*/ 500 h 503"/>
                  <a:gd name="T20" fmla="*/ 754 w 1005"/>
                  <a:gd name="T21" fmla="*/ 503 h 503"/>
                  <a:gd name="T22" fmla="*/ 225 w 1005"/>
                  <a:gd name="T23" fmla="*/ 501 h 503"/>
                  <a:gd name="T24" fmla="*/ 188 w 1005"/>
                  <a:gd name="T25" fmla="*/ 495 h 503"/>
                  <a:gd name="T26" fmla="*/ 153 w 1005"/>
                  <a:gd name="T27" fmla="*/ 482 h 503"/>
                  <a:gd name="T28" fmla="*/ 120 w 1005"/>
                  <a:gd name="T29" fmla="*/ 465 h 503"/>
                  <a:gd name="T30" fmla="*/ 91 w 1005"/>
                  <a:gd name="T31" fmla="*/ 444 h 503"/>
                  <a:gd name="T32" fmla="*/ 65 w 1005"/>
                  <a:gd name="T33" fmla="*/ 420 h 503"/>
                  <a:gd name="T34" fmla="*/ 43 w 1005"/>
                  <a:gd name="T35" fmla="*/ 391 h 503"/>
                  <a:gd name="T36" fmla="*/ 25 w 1005"/>
                  <a:gd name="T37" fmla="*/ 360 h 503"/>
                  <a:gd name="T38" fmla="*/ 11 w 1005"/>
                  <a:gd name="T39" fmla="*/ 326 h 503"/>
                  <a:gd name="T40" fmla="*/ 3 w 1005"/>
                  <a:gd name="T41" fmla="*/ 290 h 503"/>
                  <a:gd name="T42" fmla="*/ 0 w 1005"/>
                  <a:gd name="T43" fmla="*/ 252 h 503"/>
                  <a:gd name="T44" fmla="*/ 3 w 1005"/>
                  <a:gd name="T45" fmla="*/ 214 h 503"/>
                  <a:gd name="T46" fmla="*/ 11 w 1005"/>
                  <a:gd name="T47" fmla="*/ 176 h 503"/>
                  <a:gd name="T48" fmla="*/ 25 w 1005"/>
                  <a:gd name="T49" fmla="*/ 142 h 503"/>
                  <a:gd name="T50" fmla="*/ 43 w 1005"/>
                  <a:gd name="T51" fmla="*/ 111 h 503"/>
                  <a:gd name="T52" fmla="*/ 65 w 1005"/>
                  <a:gd name="T53" fmla="*/ 82 h 503"/>
                  <a:gd name="T54" fmla="*/ 91 w 1005"/>
                  <a:gd name="T55" fmla="*/ 58 h 503"/>
                  <a:gd name="T56" fmla="*/ 120 w 1005"/>
                  <a:gd name="T57" fmla="*/ 37 h 503"/>
                  <a:gd name="T58" fmla="*/ 153 w 1005"/>
                  <a:gd name="T59" fmla="*/ 20 h 503"/>
                  <a:gd name="T60" fmla="*/ 188 w 1005"/>
                  <a:gd name="T61" fmla="*/ 8 h 503"/>
                  <a:gd name="T62" fmla="*/ 225 w 1005"/>
                  <a:gd name="T63" fmla="*/ 2 h 503"/>
                  <a:gd name="T64" fmla="*/ 754 w 1005"/>
                  <a:gd name="T65" fmla="*/ 0 h 503"/>
                  <a:gd name="T66" fmla="*/ 792 w 1005"/>
                  <a:gd name="T67" fmla="*/ 3 h 503"/>
                  <a:gd name="T68" fmla="*/ 828 w 1005"/>
                  <a:gd name="T69" fmla="*/ 12 h 503"/>
                  <a:gd name="T70" fmla="*/ 863 w 1005"/>
                  <a:gd name="T71" fmla="*/ 25 h 503"/>
                  <a:gd name="T72" fmla="*/ 894 w 1005"/>
                  <a:gd name="T73" fmla="*/ 43 h 503"/>
                  <a:gd name="T74" fmla="*/ 923 w 1005"/>
                  <a:gd name="T75" fmla="*/ 65 h 503"/>
                  <a:gd name="T76" fmla="*/ 948 w 1005"/>
                  <a:gd name="T77" fmla="*/ 92 h 503"/>
                  <a:gd name="T78" fmla="*/ 969 w 1005"/>
                  <a:gd name="T79" fmla="*/ 121 h 503"/>
                  <a:gd name="T80" fmla="*/ 985 w 1005"/>
                  <a:gd name="T81" fmla="*/ 153 h 503"/>
                  <a:gd name="T82" fmla="*/ 997 w 1005"/>
                  <a:gd name="T83" fmla="*/ 188 h 503"/>
                  <a:gd name="T84" fmla="*/ 1004 w 1005"/>
                  <a:gd name="T85" fmla="*/ 226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5" h="503">
                    <a:moveTo>
                      <a:pt x="1005" y="252"/>
                    </a:moveTo>
                    <a:lnTo>
                      <a:pt x="1005" y="264"/>
                    </a:lnTo>
                    <a:lnTo>
                      <a:pt x="1004" y="277"/>
                    </a:lnTo>
                    <a:lnTo>
                      <a:pt x="1002" y="290"/>
                    </a:lnTo>
                    <a:lnTo>
                      <a:pt x="1000" y="302"/>
                    </a:lnTo>
                    <a:lnTo>
                      <a:pt x="997" y="314"/>
                    </a:lnTo>
                    <a:lnTo>
                      <a:pt x="994" y="326"/>
                    </a:lnTo>
                    <a:lnTo>
                      <a:pt x="990" y="337"/>
                    </a:lnTo>
                    <a:lnTo>
                      <a:pt x="985" y="349"/>
                    </a:lnTo>
                    <a:lnTo>
                      <a:pt x="980" y="360"/>
                    </a:lnTo>
                    <a:lnTo>
                      <a:pt x="975" y="371"/>
                    </a:lnTo>
                    <a:lnTo>
                      <a:pt x="969" y="381"/>
                    </a:lnTo>
                    <a:lnTo>
                      <a:pt x="962" y="391"/>
                    </a:lnTo>
                    <a:lnTo>
                      <a:pt x="955" y="401"/>
                    </a:lnTo>
                    <a:lnTo>
                      <a:pt x="948" y="411"/>
                    </a:lnTo>
                    <a:lnTo>
                      <a:pt x="940" y="420"/>
                    </a:lnTo>
                    <a:lnTo>
                      <a:pt x="932" y="428"/>
                    </a:lnTo>
                    <a:lnTo>
                      <a:pt x="923" y="437"/>
                    </a:lnTo>
                    <a:lnTo>
                      <a:pt x="914" y="444"/>
                    </a:lnTo>
                    <a:lnTo>
                      <a:pt x="904" y="452"/>
                    </a:lnTo>
                    <a:lnTo>
                      <a:pt x="894" y="459"/>
                    </a:lnTo>
                    <a:lnTo>
                      <a:pt x="884" y="465"/>
                    </a:lnTo>
                    <a:lnTo>
                      <a:pt x="874" y="471"/>
                    </a:lnTo>
                    <a:lnTo>
                      <a:pt x="863" y="477"/>
                    </a:lnTo>
                    <a:lnTo>
                      <a:pt x="851" y="482"/>
                    </a:lnTo>
                    <a:lnTo>
                      <a:pt x="840" y="486"/>
                    </a:lnTo>
                    <a:lnTo>
                      <a:pt x="828" y="491"/>
                    </a:lnTo>
                    <a:lnTo>
                      <a:pt x="816" y="495"/>
                    </a:lnTo>
                    <a:lnTo>
                      <a:pt x="804" y="497"/>
                    </a:lnTo>
                    <a:lnTo>
                      <a:pt x="792" y="500"/>
                    </a:lnTo>
                    <a:lnTo>
                      <a:pt x="779" y="501"/>
                    </a:lnTo>
                    <a:lnTo>
                      <a:pt x="767" y="502"/>
                    </a:lnTo>
                    <a:lnTo>
                      <a:pt x="754" y="503"/>
                    </a:lnTo>
                    <a:lnTo>
                      <a:pt x="251" y="503"/>
                    </a:lnTo>
                    <a:lnTo>
                      <a:pt x="238" y="502"/>
                    </a:lnTo>
                    <a:lnTo>
                      <a:pt x="225" y="501"/>
                    </a:lnTo>
                    <a:lnTo>
                      <a:pt x="213" y="500"/>
                    </a:lnTo>
                    <a:lnTo>
                      <a:pt x="200" y="497"/>
                    </a:lnTo>
                    <a:lnTo>
                      <a:pt x="188" y="495"/>
                    </a:lnTo>
                    <a:lnTo>
                      <a:pt x="176" y="491"/>
                    </a:lnTo>
                    <a:lnTo>
                      <a:pt x="165" y="486"/>
                    </a:lnTo>
                    <a:lnTo>
                      <a:pt x="153" y="482"/>
                    </a:lnTo>
                    <a:lnTo>
                      <a:pt x="141" y="477"/>
                    </a:lnTo>
                    <a:lnTo>
                      <a:pt x="131" y="471"/>
                    </a:lnTo>
                    <a:lnTo>
                      <a:pt x="120" y="465"/>
                    </a:lnTo>
                    <a:lnTo>
                      <a:pt x="110" y="459"/>
                    </a:lnTo>
                    <a:lnTo>
                      <a:pt x="100" y="452"/>
                    </a:lnTo>
                    <a:lnTo>
                      <a:pt x="91" y="444"/>
                    </a:lnTo>
                    <a:lnTo>
                      <a:pt x="82" y="437"/>
                    </a:lnTo>
                    <a:lnTo>
                      <a:pt x="73" y="428"/>
                    </a:lnTo>
                    <a:lnTo>
                      <a:pt x="65" y="420"/>
                    </a:lnTo>
                    <a:lnTo>
                      <a:pt x="57" y="411"/>
                    </a:lnTo>
                    <a:lnTo>
                      <a:pt x="49" y="401"/>
                    </a:lnTo>
                    <a:lnTo>
                      <a:pt x="43" y="391"/>
                    </a:lnTo>
                    <a:lnTo>
                      <a:pt x="36" y="381"/>
                    </a:lnTo>
                    <a:lnTo>
                      <a:pt x="30" y="371"/>
                    </a:lnTo>
                    <a:lnTo>
                      <a:pt x="25" y="360"/>
                    </a:lnTo>
                    <a:lnTo>
                      <a:pt x="20" y="349"/>
                    </a:lnTo>
                    <a:lnTo>
                      <a:pt x="15" y="337"/>
                    </a:lnTo>
                    <a:lnTo>
                      <a:pt x="11" y="326"/>
                    </a:lnTo>
                    <a:lnTo>
                      <a:pt x="8" y="314"/>
                    </a:lnTo>
                    <a:lnTo>
                      <a:pt x="5" y="302"/>
                    </a:lnTo>
                    <a:lnTo>
                      <a:pt x="3" y="290"/>
                    </a:lnTo>
                    <a:lnTo>
                      <a:pt x="1" y="277"/>
                    </a:lnTo>
                    <a:lnTo>
                      <a:pt x="0" y="264"/>
                    </a:lnTo>
                    <a:lnTo>
                      <a:pt x="0" y="252"/>
                    </a:lnTo>
                    <a:lnTo>
                      <a:pt x="0" y="239"/>
                    </a:lnTo>
                    <a:lnTo>
                      <a:pt x="1" y="226"/>
                    </a:lnTo>
                    <a:lnTo>
                      <a:pt x="3" y="214"/>
                    </a:lnTo>
                    <a:lnTo>
                      <a:pt x="5" y="200"/>
                    </a:lnTo>
                    <a:lnTo>
                      <a:pt x="8" y="188"/>
                    </a:lnTo>
                    <a:lnTo>
                      <a:pt x="11" y="176"/>
                    </a:lnTo>
                    <a:lnTo>
                      <a:pt x="15" y="165"/>
                    </a:lnTo>
                    <a:lnTo>
                      <a:pt x="20" y="153"/>
                    </a:lnTo>
                    <a:lnTo>
                      <a:pt x="25" y="142"/>
                    </a:lnTo>
                    <a:lnTo>
                      <a:pt x="30" y="131"/>
                    </a:lnTo>
                    <a:lnTo>
                      <a:pt x="36" y="121"/>
                    </a:lnTo>
                    <a:lnTo>
                      <a:pt x="43" y="111"/>
                    </a:lnTo>
                    <a:lnTo>
                      <a:pt x="49" y="101"/>
                    </a:lnTo>
                    <a:lnTo>
                      <a:pt x="57" y="92"/>
                    </a:lnTo>
                    <a:lnTo>
                      <a:pt x="65" y="82"/>
                    </a:lnTo>
                    <a:lnTo>
                      <a:pt x="73" y="74"/>
                    </a:lnTo>
                    <a:lnTo>
                      <a:pt x="82" y="65"/>
                    </a:lnTo>
                    <a:lnTo>
                      <a:pt x="91" y="58"/>
                    </a:lnTo>
                    <a:lnTo>
                      <a:pt x="100" y="50"/>
                    </a:lnTo>
                    <a:lnTo>
                      <a:pt x="110" y="43"/>
                    </a:lnTo>
                    <a:lnTo>
                      <a:pt x="120" y="37"/>
                    </a:lnTo>
                    <a:lnTo>
                      <a:pt x="131" y="31"/>
                    </a:lnTo>
                    <a:lnTo>
                      <a:pt x="141" y="25"/>
                    </a:lnTo>
                    <a:lnTo>
                      <a:pt x="153" y="20"/>
                    </a:lnTo>
                    <a:lnTo>
                      <a:pt x="165" y="16"/>
                    </a:lnTo>
                    <a:lnTo>
                      <a:pt x="176" y="12"/>
                    </a:lnTo>
                    <a:lnTo>
                      <a:pt x="188" y="8"/>
                    </a:lnTo>
                    <a:lnTo>
                      <a:pt x="200" y="6"/>
                    </a:lnTo>
                    <a:lnTo>
                      <a:pt x="213" y="3"/>
                    </a:lnTo>
                    <a:lnTo>
                      <a:pt x="225" y="2"/>
                    </a:lnTo>
                    <a:lnTo>
                      <a:pt x="238" y="1"/>
                    </a:lnTo>
                    <a:lnTo>
                      <a:pt x="251" y="0"/>
                    </a:lnTo>
                    <a:lnTo>
                      <a:pt x="754" y="0"/>
                    </a:lnTo>
                    <a:lnTo>
                      <a:pt x="767" y="1"/>
                    </a:lnTo>
                    <a:lnTo>
                      <a:pt x="779" y="2"/>
                    </a:lnTo>
                    <a:lnTo>
                      <a:pt x="792" y="3"/>
                    </a:lnTo>
                    <a:lnTo>
                      <a:pt x="804" y="6"/>
                    </a:lnTo>
                    <a:lnTo>
                      <a:pt x="816" y="8"/>
                    </a:lnTo>
                    <a:lnTo>
                      <a:pt x="828" y="12"/>
                    </a:lnTo>
                    <a:lnTo>
                      <a:pt x="840" y="16"/>
                    </a:lnTo>
                    <a:lnTo>
                      <a:pt x="851" y="20"/>
                    </a:lnTo>
                    <a:lnTo>
                      <a:pt x="863" y="25"/>
                    </a:lnTo>
                    <a:lnTo>
                      <a:pt x="874" y="31"/>
                    </a:lnTo>
                    <a:lnTo>
                      <a:pt x="884" y="37"/>
                    </a:lnTo>
                    <a:lnTo>
                      <a:pt x="894" y="43"/>
                    </a:lnTo>
                    <a:lnTo>
                      <a:pt x="904" y="50"/>
                    </a:lnTo>
                    <a:lnTo>
                      <a:pt x="914" y="58"/>
                    </a:lnTo>
                    <a:lnTo>
                      <a:pt x="923" y="65"/>
                    </a:lnTo>
                    <a:lnTo>
                      <a:pt x="932" y="74"/>
                    </a:lnTo>
                    <a:lnTo>
                      <a:pt x="940" y="82"/>
                    </a:lnTo>
                    <a:lnTo>
                      <a:pt x="948" y="92"/>
                    </a:lnTo>
                    <a:lnTo>
                      <a:pt x="955" y="101"/>
                    </a:lnTo>
                    <a:lnTo>
                      <a:pt x="962" y="111"/>
                    </a:lnTo>
                    <a:lnTo>
                      <a:pt x="969" y="121"/>
                    </a:lnTo>
                    <a:lnTo>
                      <a:pt x="975" y="131"/>
                    </a:lnTo>
                    <a:lnTo>
                      <a:pt x="980" y="142"/>
                    </a:lnTo>
                    <a:lnTo>
                      <a:pt x="985" y="153"/>
                    </a:lnTo>
                    <a:lnTo>
                      <a:pt x="990" y="165"/>
                    </a:lnTo>
                    <a:lnTo>
                      <a:pt x="994" y="176"/>
                    </a:lnTo>
                    <a:lnTo>
                      <a:pt x="997" y="188"/>
                    </a:lnTo>
                    <a:lnTo>
                      <a:pt x="1000" y="200"/>
                    </a:lnTo>
                    <a:lnTo>
                      <a:pt x="1002" y="214"/>
                    </a:lnTo>
                    <a:lnTo>
                      <a:pt x="1004" y="226"/>
                    </a:lnTo>
                    <a:lnTo>
                      <a:pt x="1005" y="239"/>
                    </a:lnTo>
                    <a:lnTo>
                      <a:pt x="1005" y="2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17" tIns="48208" rIns="96417" bIns="48208" numCol="1" anchor="t" anchorCtr="0" compatLnSpc="1"/>
              <a:p>
                <a:pPr>
                  <a:lnSpc>
                    <a:spcPct val="130000"/>
                  </a:lnSpc>
                </a:pPr>
                <a:endParaRPr lang="id-ID" sz="2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7" name="组合 193"/>
          <p:cNvGrpSpPr/>
          <p:nvPr/>
        </p:nvGrpSpPr>
        <p:grpSpPr>
          <a:xfrm>
            <a:off x="9744108" y="3788551"/>
            <a:ext cx="1612495" cy="1612495"/>
            <a:chOff x="9744108" y="3739123"/>
            <a:chExt cx="1612495" cy="1612495"/>
          </a:xfrm>
        </p:grpSpPr>
        <p:sp>
          <p:nvSpPr>
            <p:cNvPr id="1049144" name="Oval 5"/>
            <p:cNvSpPr>
              <a:spLocks noChangeArrowheads="1"/>
            </p:cNvSpPr>
            <p:nvPr/>
          </p:nvSpPr>
          <p:spPr bwMode="auto">
            <a:xfrm>
              <a:off x="9892055" y="3894015"/>
              <a:ext cx="1313709" cy="1313709"/>
            </a:xfrm>
            <a:prstGeom prst="ellipse">
              <a:avLst/>
            </a:prstGeom>
            <a:solidFill>
              <a:srgbClr val="38457E"/>
            </a:solidFill>
            <a:ln w="25400" cap="flat" cmpd="sng" algn="ctr">
              <a:noFill/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08" name="Group 139"/>
            <p:cNvGrpSpPr/>
            <p:nvPr/>
          </p:nvGrpSpPr>
          <p:grpSpPr>
            <a:xfrm>
              <a:off x="9744108" y="3739123"/>
              <a:ext cx="1612495" cy="1612495"/>
              <a:chOff x="1119258" y="2257147"/>
              <a:chExt cx="1868076" cy="1868076"/>
            </a:xfrm>
            <a:solidFill>
              <a:srgbClr val="38457E"/>
            </a:solidFill>
          </p:grpSpPr>
          <p:sp>
            <p:nvSpPr>
              <p:cNvPr id="1049145" name="Freeform 6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46" name="Freeform 7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47" name="Freeform 8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48" name="Freeform 9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49" name="Freeform 10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50" name="Freeform 11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51" name="Freeform 12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52" name="Freeform 13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53" name="Freeform 14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54" name="Freeform 15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55" name="Freeform 16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9156" name="Freeform 17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  <a:noAutofit/>
              </a:bodyPr>
              <a:p>
                <a:pPr algn="ctr">
                  <a:lnSpc>
                    <a:spcPct val="130000"/>
                  </a:lnSpc>
                </a:pPr>
                <a:endParaRPr lang="id-ID"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49157" name="Freeform 13"/>
            <p:cNvSpPr>
              <a:spLocks noEditPoints="1"/>
            </p:cNvSpPr>
            <p:nvPr/>
          </p:nvSpPr>
          <p:spPr bwMode="auto">
            <a:xfrm>
              <a:off x="10225630" y="4176045"/>
              <a:ext cx="634159" cy="728727"/>
            </a:xfrm>
            <a:custGeom>
              <a:avLst/>
              <a:gdLst>
                <a:gd name="T0" fmla="*/ 27 w 94"/>
                <a:gd name="T1" fmla="*/ 39 h 108"/>
                <a:gd name="T2" fmla="*/ 52 w 94"/>
                <a:gd name="T3" fmla="*/ 37 h 108"/>
                <a:gd name="T4" fmla="*/ 93 w 94"/>
                <a:gd name="T5" fmla="*/ 58 h 108"/>
                <a:gd name="T6" fmla="*/ 90 w 94"/>
                <a:gd name="T7" fmla="*/ 50 h 108"/>
                <a:gd name="T8" fmla="*/ 88 w 94"/>
                <a:gd name="T9" fmla="*/ 43 h 108"/>
                <a:gd name="T10" fmla="*/ 89 w 94"/>
                <a:gd name="T11" fmla="*/ 39 h 108"/>
                <a:gd name="T12" fmla="*/ 87 w 94"/>
                <a:gd name="T13" fmla="*/ 32 h 108"/>
                <a:gd name="T14" fmla="*/ 84 w 94"/>
                <a:gd name="T15" fmla="*/ 25 h 108"/>
                <a:gd name="T16" fmla="*/ 84 w 94"/>
                <a:gd name="T17" fmla="*/ 19 h 108"/>
                <a:gd name="T18" fmla="*/ 80 w 94"/>
                <a:gd name="T19" fmla="*/ 14 h 108"/>
                <a:gd name="T20" fmla="*/ 76 w 94"/>
                <a:gd name="T21" fmla="*/ 10 h 108"/>
                <a:gd name="T22" fmla="*/ 75 w 94"/>
                <a:gd name="T23" fmla="*/ 7 h 108"/>
                <a:gd name="T24" fmla="*/ 70 w 94"/>
                <a:gd name="T25" fmla="*/ 4 h 108"/>
                <a:gd name="T26" fmla="*/ 65 w 94"/>
                <a:gd name="T27" fmla="*/ 2 h 108"/>
                <a:gd name="T28" fmla="*/ 58 w 94"/>
                <a:gd name="T29" fmla="*/ 1 h 108"/>
                <a:gd name="T30" fmla="*/ 51 w 94"/>
                <a:gd name="T31" fmla="*/ 0 h 108"/>
                <a:gd name="T32" fmla="*/ 45 w 94"/>
                <a:gd name="T33" fmla="*/ 0 h 108"/>
                <a:gd name="T34" fmla="*/ 38 w 94"/>
                <a:gd name="T35" fmla="*/ 1 h 108"/>
                <a:gd name="T36" fmla="*/ 31 w 94"/>
                <a:gd name="T37" fmla="*/ 2 h 108"/>
                <a:gd name="T38" fmla="*/ 24 w 94"/>
                <a:gd name="T39" fmla="*/ 4 h 108"/>
                <a:gd name="T40" fmla="*/ 18 w 94"/>
                <a:gd name="T41" fmla="*/ 8 h 108"/>
                <a:gd name="T42" fmla="*/ 13 w 94"/>
                <a:gd name="T43" fmla="*/ 12 h 108"/>
                <a:gd name="T44" fmla="*/ 8 w 94"/>
                <a:gd name="T45" fmla="*/ 17 h 108"/>
                <a:gd name="T46" fmla="*/ 5 w 94"/>
                <a:gd name="T47" fmla="*/ 22 h 108"/>
                <a:gd name="T48" fmla="*/ 2 w 94"/>
                <a:gd name="T49" fmla="*/ 28 h 108"/>
                <a:gd name="T50" fmla="*/ 0 w 94"/>
                <a:gd name="T51" fmla="*/ 36 h 108"/>
                <a:gd name="T52" fmla="*/ 1 w 94"/>
                <a:gd name="T53" fmla="*/ 49 h 108"/>
                <a:gd name="T54" fmla="*/ 24 w 94"/>
                <a:gd name="T55" fmla="*/ 97 h 108"/>
                <a:gd name="T56" fmla="*/ 71 w 94"/>
                <a:gd name="T57" fmla="*/ 107 h 108"/>
                <a:gd name="T58" fmla="*/ 72 w 94"/>
                <a:gd name="T59" fmla="*/ 93 h 108"/>
                <a:gd name="T60" fmla="*/ 73 w 94"/>
                <a:gd name="T61" fmla="*/ 90 h 108"/>
                <a:gd name="T62" fmla="*/ 76 w 94"/>
                <a:gd name="T63" fmla="*/ 89 h 108"/>
                <a:gd name="T64" fmla="*/ 79 w 94"/>
                <a:gd name="T65" fmla="*/ 89 h 108"/>
                <a:gd name="T66" fmla="*/ 82 w 94"/>
                <a:gd name="T67" fmla="*/ 90 h 108"/>
                <a:gd name="T68" fmla="*/ 83 w 94"/>
                <a:gd name="T69" fmla="*/ 90 h 108"/>
                <a:gd name="T70" fmla="*/ 86 w 94"/>
                <a:gd name="T71" fmla="*/ 90 h 108"/>
                <a:gd name="T72" fmla="*/ 89 w 94"/>
                <a:gd name="T73" fmla="*/ 88 h 108"/>
                <a:gd name="T74" fmla="*/ 89 w 94"/>
                <a:gd name="T75" fmla="*/ 84 h 108"/>
                <a:gd name="T76" fmla="*/ 90 w 94"/>
                <a:gd name="T77" fmla="*/ 81 h 108"/>
                <a:gd name="T78" fmla="*/ 91 w 94"/>
                <a:gd name="T79" fmla="*/ 79 h 108"/>
                <a:gd name="T80" fmla="*/ 90 w 94"/>
                <a:gd name="T81" fmla="*/ 77 h 108"/>
                <a:gd name="T82" fmla="*/ 89 w 94"/>
                <a:gd name="T83" fmla="*/ 75 h 108"/>
                <a:gd name="T84" fmla="*/ 90 w 94"/>
                <a:gd name="T85" fmla="*/ 73 h 108"/>
                <a:gd name="T86" fmla="*/ 91 w 94"/>
                <a:gd name="T87" fmla="*/ 71 h 108"/>
                <a:gd name="T88" fmla="*/ 90 w 94"/>
                <a:gd name="T89" fmla="*/ 66 h 108"/>
                <a:gd name="T90" fmla="*/ 92 w 94"/>
                <a:gd name="T91" fmla="*/ 63 h 108"/>
                <a:gd name="T92" fmla="*/ 94 w 94"/>
                <a:gd name="T93" fmla="*/ 61 h 108"/>
                <a:gd name="T94" fmla="*/ 28 w 94"/>
                <a:gd name="T95" fmla="*/ 46 h 108"/>
                <a:gd name="T96" fmla="*/ 22 w 94"/>
                <a:gd name="T97" fmla="*/ 47 h 108"/>
                <a:gd name="T98" fmla="*/ 18 w 94"/>
                <a:gd name="T99" fmla="*/ 44 h 108"/>
                <a:gd name="T100" fmla="*/ 17 w 94"/>
                <a:gd name="T101" fmla="*/ 38 h 108"/>
                <a:gd name="T102" fmla="*/ 20 w 94"/>
                <a:gd name="T103" fmla="*/ 33 h 108"/>
                <a:gd name="T104" fmla="*/ 26 w 94"/>
                <a:gd name="T105" fmla="*/ 33 h 108"/>
                <a:gd name="T106" fmla="*/ 30 w 94"/>
                <a:gd name="T107" fmla="*/ 36 h 108"/>
                <a:gd name="T108" fmla="*/ 31 w 94"/>
                <a:gd name="T109" fmla="*/ 42 h 108"/>
                <a:gd name="T110" fmla="*/ 67 w 94"/>
                <a:gd name="T111" fmla="*/ 35 h 108"/>
                <a:gd name="T112" fmla="*/ 59 w 94"/>
                <a:gd name="T113" fmla="*/ 44 h 108"/>
                <a:gd name="T114" fmla="*/ 47 w 94"/>
                <a:gd name="T115" fmla="*/ 45 h 108"/>
                <a:gd name="T116" fmla="*/ 38 w 94"/>
                <a:gd name="T117" fmla="*/ 37 h 108"/>
                <a:gd name="T118" fmla="*/ 37 w 94"/>
                <a:gd name="T119" fmla="*/ 25 h 108"/>
                <a:gd name="T120" fmla="*/ 45 w 94"/>
                <a:gd name="T121" fmla="*/ 16 h 108"/>
                <a:gd name="T122" fmla="*/ 57 w 94"/>
                <a:gd name="T123" fmla="*/ 15 h 108"/>
                <a:gd name="T124" fmla="*/ 66 w 94"/>
                <a:gd name="T125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9158" name="TextBox 152"/>
          <p:cNvSpPr txBox="1"/>
          <p:nvPr/>
        </p:nvSpPr>
        <p:spPr>
          <a:xfrm>
            <a:off x="751308" y="5606143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分析师提出需求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59" name="TextBox 152"/>
          <p:cNvSpPr txBox="1"/>
          <p:nvPr/>
        </p:nvSpPr>
        <p:spPr>
          <a:xfrm>
            <a:off x="3640653" y="5606143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团队跟进执行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60" name="TextBox 152"/>
          <p:cNvSpPr txBox="1"/>
          <p:nvPr/>
        </p:nvSpPr>
        <p:spPr>
          <a:xfrm>
            <a:off x="9419344" y="5606143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访谈后跟进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61" name="TextBox 152"/>
          <p:cNvSpPr txBox="1"/>
          <p:nvPr/>
        </p:nvSpPr>
        <p:spPr>
          <a:xfrm>
            <a:off x="6529998" y="5606143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协调安排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62" name="文本框 194"/>
          <p:cNvSpPr txBox="1"/>
          <p:nvPr/>
        </p:nvSpPr>
        <p:spPr>
          <a:xfrm>
            <a:off x="622933" y="5942688"/>
            <a:ext cx="2570213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根据分析师调研需求进行分析筛选上市企业资源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63" name="文本框 195"/>
          <p:cNvSpPr txBox="1"/>
          <p:nvPr/>
        </p:nvSpPr>
        <p:spPr>
          <a:xfrm>
            <a:off x="3525777" y="5949300"/>
            <a:ext cx="2570213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协助分析师与上市企业进行洽谈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64" name="文本框 196"/>
          <p:cNvSpPr txBox="1"/>
          <p:nvPr/>
        </p:nvSpPr>
        <p:spPr>
          <a:xfrm>
            <a:off x="6435393" y="5975120"/>
            <a:ext cx="2570213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帮助分析师进行一对一访谈平台搭建，执行现场跟进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65" name="文本框 197"/>
          <p:cNvSpPr txBox="1"/>
          <p:nvPr/>
        </p:nvSpPr>
        <p:spPr>
          <a:xfrm>
            <a:off x="9246279" y="5926630"/>
            <a:ext cx="2570213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根据访谈纪要等数据内容，以及资讯平台智能分析，帮助分析师梳理相关信息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169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pic>
        <p:nvPicPr>
          <p:cNvPr id="2097262" name="Picture 3" descr="page3image64618128"/>
          <p:cNvPicPr>
            <a:picLocks noChangeAspect="1" noChangeArrowheads="1"/>
          </p:cNvPicPr>
          <p:nvPr/>
        </p:nvPicPr>
        <p:blipFill rotWithShape="1">
          <a:blip r:embed="rId1"/>
          <a:srcRect l="18629" r="14843" b="-3"/>
          <a:stretch>
            <a:fillRect/>
          </a:stretch>
        </p:blipFill>
        <p:spPr bwMode="auto">
          <a:xfrm>
            <a:off x="4657343" y="-2"/>
            <a:ext cx="2745766" cy="22287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63" name="Picture 5" descr="page1image64293104"/>
          <p:cNvPicPr>
            <a:picLocks noChangeAspect="1" noChangeArrowheads="1"/>
          </p:cNvPicPr>
          <p:nvPr/>
        </p:nvPicPr>
        <p:blipFill rotWithShape="1">
          <a:blip r:embed="rId2"/>
          <a:srcRect r="11680" b="-5"/>
          <a:stretch>
            <a:fillRect/>
          </a:stretch>
        </p:blipFill>
        <p:spPr bwMode="auto">
          <a:xfrm>
            <a:off x="4657343" y="2400474"/>
            <a:ext cx="2742158" cy="2057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64" name="Picture 1" descr="page2image65014624"/>
          <p:cNvPicPr>
            <a:picLocks noChangeAspect="1" noChangeArrowheads="1"/>
          </p:cNvPicPr>
          <p:nvPr/>
        </p:nvPicPr>
        <p:blipFill rotWithShape="1">
          <a:blip r:embed="rId3"/>
          <a:srcRect t="1249"/>
          <a:stretch>
            <a:fillRect/>
          </a:stretch>
        </p:blipFill>
        <p:spPr bwMode="auto">
          <a:xfrm>
            <a:off x="7570565" y="10"/>
            <a:ext cx="4614002" cy="33375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65" name="Picture 1" descr="page1image64301008"/>
          <p:cNvPicPr>
            <a:picLocks noChangeAspect="1" noChangeArrowheads="1"/>
          </p:cNvPicPr>
          <p:nvPr/>
        </p:nvPicPr>
        <p:blipFill rotWithShape="1">
          <a:blip r:embed="rId4"/>
          <a:srcRect l="6549" r="9983" b="-3"/>
          <a:stretch>
            <a:fillRect/>
          </a:stretch>
        </p:blipFill>
        <p:spPr bwMode="auto">
          <a:xfrm>
            <a:off x="4653627" y="4629236"/>
            <a:ext cx="2745764" cy="22287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266" name="Picture 2" descr="page2image65012128"/>
          <p:cNvPicPr>
            <a:picLocks noChangeAspect="1" noChangeArrowheads="1"/>
          </p:cNvPicPr>
          <p:nvPr/>
        </p:nvPicPr>
        <p:blipFill rotWithShape="1">
          <a:blip r:embed="rId5"/>
          <a:srcRect l="867" r="4754" b="3"/>
          <a:stretch>
            <a:fillRect/>
          </a:stretch>
        </p:blipFill>
        <p:spPr bwMode="auto">
          <a:xfrm>
            <a:off x="7570565" y="3509264"/>
            <a:ext cx="4614002" cy="33487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9170" name="文本框 20"/>
          <p:cNvSpPr txBox="1"/>
          <p:nvPr/>
        </p:nvSpPr>
        <p:spPr>
          <a:xfrm>
            <a:off x="407988" y="343216"/>
            <a:ext cx="2807208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3600" b="1" i="1" kern="1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路演中心</a:t>
            </a:r>
            <a:endParaRPr kumimoji="1" lang="zh-CN" altLang="en-US" sz="3600" b="1" i="1" kern="1200" spc="3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49171" name="矩形 22"/>
          <p:cNvSpPr/>
          <p:nvPr/>
        </p:nvSpPr>
        <p:spPr>
          <a:xfrm>
            <a:off x="-1" y="388898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9172" name="文本框 24"/>
          <p:cNvSpPr txBox="1"/>
          <p:nvPr/>
        </p:nvSpPr>
        <p:spPr>
          <a:xfrm>
            <a:off x="620145" y="2400474"/>
            <a:ext cx="3669301" cy="2609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价值在线基于北京、上海、深圳均设立路演活动接待中心，未来将加快建设全国各城市路演场地。</a:t>
            </a:r>
            <a:endParaRPr kumimoji="1" lang="en-US" altLang="zh-CN" sz="24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6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6261" y="343216"/>
            <a:ext cx="1664502" cy="408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9173" name="矩形 2"/>
          <p:cNvSpPr/>
          <p:nvPr/>
        </p:nvSpPr>
        <p:spPr>
          <a:xfrm>
            <a:off x="0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1049174" name="矩形 3"/>
          <p:cNvSpPr/>
          <p:nvPr/>
        </p:nvSpPr>
        <p:spPr>
          <a:xfrm>
            <a:off x="0" y="278539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9175" name="文本框 4"/>
          <p:cNvSpPr txBox="1"/>
          <p:nvPr/>
        </p:nvSpPr>
        <p:spPr>
          <a:xfrm>
            <a:off x="407988" y="470428"/>
            <a:ext cx="21640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i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资源优势</a:t>
            </a:r>
            <a:endParaRPr kumimoji="1" lang="zh-CN" altLang="en-US" sz="3600" b="1" i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76" name="文本框 7"/>
          <p:cNvSpPr txBox="1"/>
          <p:nvPr/>
        </p:nvSpPr>
        <p:spPr>
          <a:xfrm>
            <a:off x="857568" y="1431054"/>
            <a:ext cx="5135881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协助分析师、券商等投资者召开企业或行业调研活动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帮助各行业上市企业邀请投资者参与专题活动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77" name="文本框 8"/>
          <p:cNvSpPr txBox="1"/>
          <p:nvPr/>
        </p:nvSpPr>
        <p:spPr>
          <a:xfrm>
            <a:off x="2850590" y="130811"/>
            <a:ext cx="4698849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3600" b="1" i="1" kern="12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双向资源，互赢协作</a:t>
            </a:r>
            <a:endParaRPr kumimoji="1" lang="zh-CN" altLang="en-US" sz="3600" b="1" i="1" kern="1200" spc="3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4194310" name="表格 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15900" y="2484489"/>
          <a:ext cx="11760200" cy="3917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900"/>
                <a:gridCol w="1010285"/>
                <a:gridCol w="3502025"/>
                <a:gridCol w="1343660"/>
                <a:gridCol w="4926330"/>
              </a:tblGrid>
              <a:tr h="526415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增值服务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313180">
                <a:tc rowSpan="2"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易董投研版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标准版</a:t>
                      </a:r>
                      <a:endParaRPr lang="zh-CN" altLang="en-US" sz="1500" b="0" i="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包含投研资讯、路演管理、客户管理、产业链图谱等</a:t>
                      </a:r>
                      <a:br>
                        <a:rPr lang="zh-CN" altLang="en-US" sz="15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15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5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场线上路演活动</a:t>
                      </a:r>
                      <a:endParaRPr lang="zh-CN" altLang="en-US" sz="1500" b="0" i="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个账号</a:t>
                      </a:r>
                      <a:endParaRPr lang="zh-CN" altLang="en-US" sz="1500" b="0" i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对接上市公司：上市公司董事长、董秘、</a:t>
                      </a:r>
                      <a:r>
                        <a:rPr lang="en-GB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IR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总监约访（一对多、一对一）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首席面对面：为券商研究所首席举办与机构的一对多专场路演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1587500">
                <a:tc vMerge="1"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增强版</a:t>
                      </a:r>
                      <a:endParaRPr lang="zh-CN" altLang="en-US" sz="1500" b="0" i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包含投研资讯、路演管理、客户管理、产业链图谱等</a:t>
                      </a:r>
                      <a:b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300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场线上路演活动</a:t>
                      </a:r>
                      <a:b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北、上、深三地线下路演厅定制服务</a:t>
                      </a:r>
                      <a:endParaRPr lang="zh-CN" altLang="en-US" sz="1500" b="0" i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个账号</a:t>
                      </a:r>
                      <a:endParaRPr lang="zh-CN" altLang="en-US" sz="1500" b="0" i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对接上市公司：上市公司董事长、董秘、</a:t>
                      </a:r>
                      <a:r>
                        <a:rPr lang="en-GB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IR</a:t>
                      </a: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总监约访（一对多、一对一）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首席面对面：为券商研究所首席举办与机构的一对多专场路演</a:t>
                      </a:r>
                      <a:endParaRPr lang="zh-CN" altLang="en-US" sz="1500" b="0" i="0" u="none" strike="noStrike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490220">
                <a:tc gridSpan="5"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需更多账号及定向对接上市公司需定制化收费，一事一议</a:t>
                      </a:r>
                      <a:endParaRPr lang="zh-CN" altLang="en-US" sz="1500" b="0" i="0" spc="12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1" name="图片 2" descr="bg-封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5080"/>
            <a:ext cx="12284075" cy="6026785"/>
          </a:xfrm>
          <a:prstGeom prst="rect">
            <a:avLst/>
          </a:prstGeom>
        </p:spPr>
      </p:pic>
      <p:sp>
        <p:nvSpPr>
          <p:cNvPr id="1049182" name="文本框 12"/>
          <p:cNvSpPr txBox="1"/>
          <p:nvPr/>
        </p:nvSpPr>
        <p:spPr>
          <a:xfrm>
            <a:off x="905511" y="1747683"/>
            <a:ext cx="3637281" cy="11963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NeueLT Pro 25 UltLt" panose="020B0303020202020204" charset="0"/>
                <a:sym typeface="Calibri" panose="020F0502020204030204" pitchFamily="34" charset="0"/>
              </a:rPr>
              <a:t>THANKS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NeueLT Pro 25 UltLt" panose="020B0303020202020204" charset="0"/>
              <a:sym typeface="Calibri" panose="020F0502020204030204" pitchFamily="34" charset="0"/>
            </a:endParaRPr>
          </a:p>
        </p:txBody>
      </p:sp>
      <p:sp>
        <p:nvSpPr>
          <p:cNvPr id="1049183" name="文本框 9"/>
          <p:cNvSpPr txBox="1"/>
          <p:nvPr/>
        </p:nvSpPr>
        <p:spPr>
          <a:xfrm>
            <a:off x="5914390" y="631825"/>
            <a:ext cx="5981065" cy="31368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   址： 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（深圳）深圳市福田区沙头街道滨河大道9289号京基滨河时代广场北区一期B座09层</a:t>
            </a: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（研发中心）辽宁省大连市高新园区黄浦路701号银海万向大夏18层</a:t>
            </a: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20000"/>
                  <a:lumOff val="8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   话：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400-880-3388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   址：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20000"/>
                    <a:lumOff val="8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www.valueonline.cn</a:t>
            </a: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邮   箱：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service@valueonline.cn</a:t>
            </a: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公众号：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微信搜索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易董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价值法库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15" name="组合 27"/>
          <p:cNvGrpSpPr/>
          <p:nvPr/>
        </p:nvGrpSpPr>
        <p:grpSpPr>
          <a:xfrm>
            <a:off x="5997825" y="3665220"/>
            <a:ext cx="1902793" cy="1169143"/>
            <a:chOff x="15091" y="6293"/>
            <a:chExt cx="3285" cy="2018"/>
          </a:xfrm>
        </p:grpSpPr>
        <p:pic>
          <p:nvPicPr>
            <p:cNvPr id="2097272" name="图片 28" descr="公众号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91" y="6293"/>
              <a:ext cx="3285" cy="1443"/>
            </a:xfrm>
            <a:prstGeom prst="rect">
              <a:avLst/>
            </a:prstGeom>
          </p:spPr>
        </p:pic>
        <p:sp>
          <p:nvSpPr>
            <p:cNvPr id="1049184" name="文本框 29"/>
            <p:cNvSpPr txBox="1"/>
            <p:nvPr/>
          </p:nvSpPr>
          <p:spPr>
            <a:xfrm>
              <a:off x="15091" y="7888"/>
              <a:ext cx="1433" cy="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易董二维码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9185" name="文本框 30"/>
            <p:cNvSpPr txBox="1"/>
            <p:nvPr/>
          </p:nvSpPr>
          <p:spPr>
            <a:xfrm>
              <a:off x="17090" y="7888"/>
              <a:ext cx="1241" cy="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价值法库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97273" name="图片 3" descr="易董+文案-红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260" y="6052185"/>
            <a:ext cx="2707640" cy="723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13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613" name="矩形 12"/>
          <p:cNvSpPr/>
          <p:nvPr/>
        </p:nvSpPr>
        <p:spPr>
          <a:xfrm>
            <a:off x="-22120" y="0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82" name="组合 5"/>
          <p:cNvGrpSpPr/>
          <p:nvPr/>
        </p:nvGrpSpPr>
        <p:grpSpPr>
          <a:xfrm>
            <a:off x="315871" y="359003"/>
            <a:ext cx="3904271" cy="1014455"/>
            <a:chOff x="487681" y="159025"/>
            <a:chExt cx="3191985" cy="1278741"/>
          </a:xfrm>
        </p:grpSpPr>
        <p:sp>
          <p:nvSpPr>
            <p:cNvPr id="1048614" name="矩形 9"/>
            <p:cNvSpPr/>
            <p:nvPr/>
          </p:nvSpPr>
          <p:spPr>
            <a:xfrm>
              <a:off x="487681" y="159025"/>
              <a:ext cx="3017841" cy="1278741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0000">
                  <a:srgbClr val="C00000">
                    <a:alpha val="50000"/>
                  </a:srgb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615" name="文本框 10"/>
            <p:cNvSpPr txBox="1"/>
            <p:nvPr/>
          </p:nvSpPr>
          <p:spPr>
            <a:xfrm>
              <a:off x="487681" y="257531"/>
              <a:ext cx="3191985" cy="1123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6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市场</a:t>
              </a:r>
              <a:r>
                <a:rPr kumimoji="0" lang="zh-CN" alt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政策</a:t>
              </a:r>
              <a:r>
                <a:rPr kumimoji="0" lang="zh-CN" altLang="en-US" sz="48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背景</a:t>
              </a:r>
              <a:endPara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048616" name="文本框 7"/>
          <p:cNvSpPr txBox="1"/>
          <p:nvPr/>
        </p:nvSpPr>
        <p:spPr>
          <a:xfrm>
            <a:off x="4109986" y="604620"/>
            <a:ext cx="80060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智能金融写入国家战略，鼓励科技赋能多金融业态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17" name="文本框 11"/>
          <p:cNvSpPr txBox="1"/>
          <p:nvPr/>
        </p:nvSpPr>
        <p:spPr>
          <a:xfrm>
            <a:off x="315871" y="1514287"/>
            <a:ext cx="11739280" cy="165988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中国自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2015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年起便将人工智能纳入国家战略发展规划，从鼓励智能制造，逐步扩展到鼓励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进行全面的生态赋能。金融作为人工智能落地的最佳场景之一，成为政府关注鼓励的重点方向，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年至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2018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年，有关职能金融、金融科技、金融创新的政策意见陆续面世，智能投研作为其中细分的应用场景，享受着整体利好的大环境。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家鼓励发展的智能金融带来的变化将辐射整个金融业务链条，用技术驱动商业创新，在理财、资管、信贷等领域带来深刻影响，作为辅助资管的新型工具，智能投研将利用机器的学习能力，理解投研人员在不容阶段和场景下的不同研究诉求，在金融风控，普惠金融等方面发挥实际作用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4194304" name="表格 1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22630" y="3195861"/>
          <a:ext cx="11178858" cy="350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50"/>
                <a:gridCol w="4477068"/>
                <a:gridCol w="5450840"/>
              </a:tblGrid>
              <a:tr h="4902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spc="12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颁布机构</a:t>
                      </a:r>
                      <a:endParaRPr lang="zh-CN" altLang="en-US" sz="1400" b="1" spc="12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70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spc="12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会议/政策名称</a:t>
                      </a:r>
                      <a:endParaRPr lang="zh-CN" altLang="en-US" sz="1400" b="1" spc="12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707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1" spc="12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相关内容</a:t>
                      </a:r>
                      <a:endParaRPr lang="zh-CN" altLang="en-US" sz="1400" b="1" spc="12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707"/>
                    </a:solidFill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国务院</a:t>
                      </a:r>
                      <a:endParaRPr lang="zh-CN" altLang="en-US" sz="1400" b="0" spc="12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北京加强全国科技创新中心建设整体方案</a:t>
                      </a:r>
                      <a:r>
                        <a:rPr lang="en-US" altLang="zh-CN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en-US" altLang="zh-CN" sz="1400" b="0" spc="12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推动科技与产业、科技金融与经济深度融合</a:t>
                      </a:r>
                      <a:endParaRPr lang="zh-CN" altLang="en-US" sz="1400" b="0" spc="12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08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国务院</a:t>
                      </a:r>
                      <a:endParaRPr lang="zh-CN" altLang="en-US" sz="1400" b="0" spc="12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“十三五”国家科技创新规划</a:t>
                      </a:r>
                      <a:r>
                        <a:rPr lang="en-US" altLang="zh-CN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》</a:t>
                      </a:r>
                      <a:endParaRPr lang="en-US" altLang="zh-CN" sz="1400" b="0" spc="12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促进科技金融产品和服务创新，完善科技和金融结合机制，形成各类金融工具协同融合的科技金融生态</a:t>
                      </a:r>
                      <a:endParaRPr lang="zh-CN" altLang="en-US" sz="1400" b="0" spc="12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08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国务院</a:t>
                      </a:r>
                      <a:endParaRPr lang="zh-CN" altLang="en-US" sz="1400" b="0" spc="12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新一代人工智能发展规划</a:t>
                      </a:r>
                      <a:r>
                        <a:rPr lang="en-US" altLang="zh-CN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en-US" altLang="zh-CN" sz="1400" b="0" spc="12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提出将建立金融大数据系统，提升金融多媒体数据处理与理解能力，创新智能金融产品和服务发展金融新业态</a:t>
                      </a:r>
                      <a:endParaRPr lang="zh-CN" altLang="en-US" sz="1400" b="0" spc="12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400" b="0" spc="12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中国共产党第十九次全国代表大会</a:t>
                      </a:r>
                      <a:r>
                        <a:rPr lang="en-US" altLang="zh-CN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en-US" altLang="zh-CN" sz="1400" b="0" spc="12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推动互联网、大数据、人工智能和实体经济深度融合</a:t>
                      </a:r>
                      <a:endParaRPr lang="zh-CN" altLang="en-US" sz="1400" b="0" spc="12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08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工信部</a:t>
                      </a:r>
                      <a:endParaRPr lang="zh-CN" altLang="en-US" sz="1400" b="0" spc="12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促进新一代人工智能产业发展三年行动计划</a:t>
                      </a:r>
                      <a:r>
                        <a:rPr lang="en-US" altLang="zh-CN" sz="1400" b="0" spc="12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en-US" altLang="zh-CN" sz="1400" b="0" spc="12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b="0" spc="12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明确将金融列为人工智能产业应用的重要领域之一</a:t>
                      </a:r>
                      <a:endParaRPr lang="zh-CN" altLang="en-US" sz="1400" b="0" spc="12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621" name="矩形 2"/>
          <p:cNvSpPr/>
          <p:nvPr/>
        </p:nvSpPr>
        <p:spPr>
          <a:xfrm>
            <a:off x="0" y="12688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209716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638" y="276108"/>
            <a:ext cx="1664502" cy="408846"/>
          </a:xfrm>
          <a:prstGeom prst="rect">
            <a:avLst/>
          </a:prstGeom>
          <a:noFill/>
        </p:spPr>
      </p:pic>
      <p:sp>
        <p:nvSpPr>
          <p:cNvPr id="1048622" name="文本框 5"/>
          <p:cNvSpPr txBox="1"/>
          <p:nvPr/>
        </p:nvSpPr>
        <p:spPr>
          <a:xfrm>
            <a:off x="3990319" y="131496"/>
            <a:ext cx="6126481" cy="14935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kumimoji="1" lang="zh-CN" altLang="en-US" sz="3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“十四五规划”“新基建”</a:t>
            </a:r>
            <a:endParaRPr kumimoji="1" lang="en-US" altLang="zh-CN" sz="3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3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对数字化转型的赋能</a:t>
            </a:r>
            <a:endParaRPr kumimoji="1" lang="zh-CN" altLang="en-US" sz="3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28" name="Straight Connector 302"/>
          <p:cNvCxnSpPr/>
          <p:nvPr/>
        </p:nvCxnSpPr>
        <p:spPr>
          <a:xfrm flipV="1">
            <a:off x="697286" y="6168299"/>
            <a:ext cx="10536578" cy="155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3" name="圆角矩形 9"/>
          <p:cNvSpPr/>
          <p:nvPr/>
        </p:nvSpPr>
        <p:spPr>
          <a:xfrm>
            <a:off x="655683" y="4844813"/>
            <a:ext cx="343231" cy="12044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新基建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48624" name="圆角矩形 10"/>
          <p:cNvSpPr/>
          <p:nvPr/>
        </p:nvSpPr>
        <p:spPr>
          <a:xfrm>
            <a:off x="1662011" y="6010587"/>
            <a:ext cx="1306285" cy="3154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建设主体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25" name="圆角矩形 11"/>
          <p:cNvSpPr/>
          <p:nvPr/>
        </p:nvSpPr>
        <p:spPr>
          <a:xfrm>
            <a:off x="3734083" y="6010586"/>
            <a:ext cx="1306285" cy="3154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建设方式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26" name="圆角矩形 12"/>
          <p:cNvSpPr/>
          <p:nvPr/>
        </p:nvSpPr>
        <p:spPr>
          <a:xfrm>
            <a:off x="5806155" y="6010585"/>
            <a:ext cx="1306285" cy="3154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建设重点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27" name="圆角矩形 13"/>
          <p:cNvSpPr/>
          <p:nvPr/>
        </p:nvSpPr>
        <p:spPr>
          <a:xfrm>
            <a:off x="7878227" y="6010585"/>
            <a:ext cx="1306285" cy="3154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应用方式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28" name="圆角矩形 14"/>
          <p:cNvSpPr/>
          <p:nvPr/>
        </p:nvSpPr>
        <p:spPr>
          <a:xfrm>
            <a:off x="9950299" y="6010584"/>
            <a:ext cx="1306285" cy="3154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价值影响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29" name="圆角矩形 15"/>
          <p:cNvSpPr/>
          <p:nvPr/>
        </p:nvSpPr>
        <p:spPr>
          <a:xfrm>
            <a:off x="1627931" y="4844813"/>
            <a:ext cx="1366868" cy="932561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30" name="圆角矩形 16"/>
          <p:cNvSpPr/>
          <p:nvPr/>
        </p:nvSpPr>
        <p:spPr>
          <a:xfrm>
            <a:off x="3700003" y="4844812"/>
            <a:ext cx="1366868" cy="932561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31" name="圆角矩形 17"/>
          <p:cNvSpPr/>
          <p:nvPr/>
        </p:nvSpPr>
        <p:spPr>
          <a:xfrm>
            <a:off x="5772075" y="4844812"/>
            <a:ext cx="1366868" cy="932561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32" name="圆角矩形 18"/>
          <p:cNvSpPr/>
          <p:nvPr/>
        </p:nvSpPr>
        <p:spPr>
          <a:xfrm>
            <a:off x="7844147" y="4844811"/>
            <a:ext cx="1366868" cy="932561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33" name="圆角矩形 19"/>
          <p:cNvSpPr/>
          <p:nvPr/>
        </p:nvSpPr>
        <p:spPr>
          <a:xfrm>
            <a:off x="9873251" y="4844758"/>
            <a:ext cx="1565275" cy="932815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34" name="矩形 26"/>
          <p:cNvSpPr/>
          <p:nvPr/>
        </p:nvSpPr>
        <p:spPr>
          <a:xfrm>
            <a:off x="1232698" y="2292053"/>
            <a:ext cx="3882396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新基建七大领域的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35" name="矩形 31"/>
          <p:cNvSpPr/>
          <p:nvPr/>
        </p:nvSpPr>
        <p:spPr>
          <a:xfrm>
            <a:off x="3610970" y="4942725"/>
            <a:ext cx="1479652" cy="9042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1、统筹考虑（行业、产业协同）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2、科技含量高（硬设施+软实力）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636" name="矩形 32"/>
          <p:cNvSpPr/>
          <p:nvPr/>
        </p:nvSpPr>
        <p:spPr>
          <a:xfrm>
            <a:off x="5795350" y="4946864"/>
            <a:ext cx="1313971" cy="701039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更注重新一代信息技术和数据的应用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37" name="矩形 33"/>
          <p:cNvSpPr/>
          <p:nvPr/>
        </p:nvSpPr>
        <p:spPr>
          <a:xfrm>
            <a:off x="7899036" y="4946993"/>
            <a:ext cx="1407795" cy="7010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、数字化应用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、渗透性强（经济社会各领域）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638" name="矩形 34"/>
          <p:cNvSpPr/>
          <p:nvPr/>
        </p:nvSpPr>
        <p:spPr>
          <a:xfrm>
            <a:off x="9777366" y="4806658"/>
            <a:ext cx="1757045" cy="11074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、规模乘数效应（供需共同受益、应用场景增加）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、长期着眼于支撑经济社会数字化转型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639" name="右箭头 23"/>
          <p:cNvSpPr/>
          <p:nvPr/>
        </p:nvSpPr>
        <p:spPr>
          <a:xfrm rot="16200000">
            <a:off x="6309988" y="4423180"/>
            <a:ext cx="276714" cy="432000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40" name="圆角矩形 36"/>
          <p:cNvSpPr/>
          <p:nvPr/>
        </p:nvSpPr>
        <p:spPr>
          <a:xfrm>
            <a:off x="1136806" y="2800411"/>
            <a:ext cx="4074180" cy="654844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41" name="矩形 37"/>
          <p:cNvSpPr/>
          <p:nvPr/>
        </p:nvSpPr>
        <p:spPr>
          <a:xfrm>
            <a:off x="1525763" y="5083357"/>
            <a:ext cx="1529080" cy="497839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多元主体共建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（企业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政府）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642" name="圆角矩形 38"/>
          <p:cNvSpPr/>
          <p:nvPr/>
        </p:nvSpPr>
        <p:spPr>
          <a:xfrm>
            <a:off x="1188598" y="3149589"/>
            <a:ext cx="1270863" cy="240668"/>
          </a:xfrm>
          <a:prstGeom prst="roundRect">
            <a:avLst/>
          </a:prstGeom>
          <a:solidFill>
            <a:srgbClr val="37609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5G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43" name="圆角矩形 39"/>
          <p:cNvSpPr/>
          <p:nvPr/>
        </p:nvSpPr>
        <p:spPr>
          <a:xfrm>
            <a:off x="2528872" y="3149589"/>
            <a:ext cx="1270863" cy="240668"/>
          </a:xfrm>
          <a:prstGeom prst="roundRect">
            <a:avLst/>
          </a:prstGeom>
          <a:solidFill>
            <a:srgbClr val="37609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44" name="圆角矩形 40"/>
          <p:cNvSpPr/>
          <p:nvPr/>
        </p:nvSpPr>
        <p:spPr>
          <a:xfrm>
            <a:off x="3869146" y="3154337"/>
            <a:ext cx="1270863" cy="240668"/>
          </a:xfrm>
          <a:prstGeom prst="roundRect">
            <a:avLst/>
          </a:prstGeom>
          <a:solidFill>
            <a:srgbClr val="37609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数据中心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45" name="圆角矩形 41"/>
          <p:cNvSpPr/>
          <p:nvPr/>
        </p:nvSpPr>
        <p:spPr>
          <a:xfrm>
            <a:off x="1188598" y="4014334"/>
            <a:ext cx="1059364" cy="247233"/>
          </a:xfrm>
          <a:prstGeom prst="roundRect">
            <a:avLst/>
          </a:prstGeom>
          <a:solidFill>
            <a:srgbClr val="37609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新能源汽车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46" name="圆角矩形 42"/>
          <p:cNvSpPr/>
          <p:nvPr/>
        </p:nvSpPr>
        <p:spPr>
          <a:xfrm>
            <a:off x="2339833" y="4021273"/>
            <a:ext cx="875507" cy="247233"/>
          </a:xfrm>
          <a:prstGeom prst="roundRect">
            <a:avLst/>
          </a:prstGeom>
          <a:solidFill>
            <a:srgbClr val="37609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城际交通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47" name="圆角矩形 43"/>
          <p:cNvSpPr/>
          <p:nvPr/>
        </p:nvSpPr>
        <p:spPr>
          <a:xfrm>
            <a:off x="3299870" y="4014334"/>
            <a:ext cx="723559" cy="247233"/>
          </a:xfrm>
          <a:prstGeom prst="roundRect">
            <a:avLst/>
          </a:prstGeom>
          <a:solidFill>
            <a:srgbClr val="37609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特高压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48" name="圆角矩形 44"/>
          <p:cNvSpPr/>
          <p:nvPr/>
        </p:nvSpPr>
        <p:spPr>
          <a:xfrm>
            <a:off x="4103940" y="4016471"/>
            <a:ext cx="986733" cy="247234"/>
          </a:xfrm>
          <a:prstGeom prst="roundRect">
            <a:avLst/>
          </a:prstGeom>
          <a:solidFill>
            <a:srgbClr val="37609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工业互联网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49" name="矩形 45"/>
          <p:cNvSpPr/>
          <p:nvPr/>
        </p:nvSpPr>
        <p:spPr>
          <a:xfrm>
            <a:off x="2528872" y="2810553"/>
            <a:ext cx="1249680" cy="33274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数字的产业化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50" name="矩形 46"/>
          <p:cNvSpPr/>
          <p:nvPr/>
        </p:nvSpPr>
        <p:spPr>
          <a:xfrm>
            <a:off x="2505620" y="3716102"/>
            <a:ext cx="1249680" cy="332739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产业的数字化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51" name="圆角矩形 47"/>
          <p:cNvSpPr/>
          <p:nvPr/>
        </p:nvSpPr>
        <p:spPr>
          <a:xfrm>
            <a:off x="1136806" y="3703107"/>
            <a:ext cx="4074180" cy="654844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52" name="圆角矩形 48"/>
          <p:cNvSpPr/>
          <p:nvPr/>
        </p:nvSpPr>
        <p:spPr>
          <a:xfrm>
            <a:off x="5280296" y="2810853"/>
            <a:ext cx="1125220" cy="1547495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53" name="圆角矩形 49"/>
          <p:cNvSpPr/>
          <p:nvPr/>
        </p:nvSpPr>
        <p:spPr>
          <a:xfrm>
            <a:off x="5280931" y="3118193"/>
            <a:ext cx="1055370" cy="961390"/>
          </a:xfrm>
          <a:prstGeom prst="roundRect">
            <a:avLst/>
          </a:prstGeom>
          <a:solidFill>
            <a:srgbClr val="37609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分工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145729" name="Straight Connector 302"/>
          <p:cNvCxnSpPr/>
          <p:nvPr/>
        </p:nvCxnSpPr>
        <p:spPr>
          <a:xfrm>
            <a:off x="4983914" y="4459341"/>
            <a:ext cx="2906146" cy="763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4" name="右箭头 23"/>
          <p:cNvSpPr/>
          <p:nvPr/>
        </p:nvSpPr>
        <p:spPr>
          <a:xfrm rot="10800000">
            <a:off x="6404881" y="3367748"/>
            <a:ext cx="424815" cy="431800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55" name="圆角矩形 52"/>
          <p:cNvSpPr/>
          <p:nvPr/>
        </p:nvSpPr>
        <p:spPr>
          <a:xfrm>
            <a:off x="6848398" y="2801002"/>
            <a:ext cx="4452469" cy="1547397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56" name="矩形 53"/>
          <p:cNvSpPr/>
          <p:nvPr/>
        </p:nvSpPr>
        <p:spPr>
          <a:xfrm>
            <a:off x="6757969" y="2295743"/>
            <a:ext cx="458151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行业的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大数据平台赋能企业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57" name="圆角矩形 54"/>
          <p:cNvSpPr/>
          <p:nvPr/>
        </p:nvSpPr>
        <p:spPr>
          <a:xfrm>
            <a:off x="9571414" y="3027103"/>
            <a:ext cx="310725" cy="1151496"/>
          </a:xfrm>
          <a:prstGeom prst="roundRect">
            <a:avLst/>
          </a:prstGeom>
          <a:solidFill>
            <a:srgbClr val="9F070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数据应用赋能 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48658" name="圆角矩形 55"/>
          <p:cNvSpPr/>
          <p:nvPr/>
        </p:nvSpPr>
        <p:spPr>
          <a:xfrm>
            <a:off x="10223402" y="3023156"/>
            <a:ext cx="310725" cy="1151496"/>
          </a:xfrm>
          <a:prstGeom prst="roundRect">
            <a:avLst/>
          </a:prstGeom>
          <a:solidFill>
            <a:srgbClr val="9F070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数据中台建设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48659" name="圆角矩形 56"/>
          <p:cNvSpPr/>
          <p:nvPr/>
        </p:nvSpPr>
        <p:spPr>
          <a:xfrm>
            <a:off x="10849783" y="3023156"/>
            <a:ext cx="310725" cy="1151496"/>
          </a:xfrm>
          <a:prstGeom prst="roundRect">
            <a:avLst/>
          </a:prstGeom>
          <a:solidFill>
            <a:srgbClr val="9F070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数据基础建设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48660" name="圆角矩形 57"/>
          <p:cNvSpPr/>
          <p:nvPr/>
        </p:nvSpPr>
        <p:spPr>
          <a:xfrm>
            <a:off x="7619271" y="3028121"/>
            <a:ext cx="310725" cy="1151496"/>
          </a:xfrm>
          <a:prstGeom prst="roundRect">
            <a:avLst/>
          </a:prstGeom>
          <a:solidFill>
            <a:srgbClr val="9F070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SaaS服务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48661" name="圆角矩形 58"/>
          <p:cNvSpPr/>
          <p:nvPr/>
        </p:nvSpPr>
        <p:spPr>
          <a:xfrm>
            <a:off x="6989069" y="3034784"/>
            <a:ext cx="310725" cy="1151496"/>
          </a:xfrm>
          <a:prstGeom prst="roundRect">
            <a:avLst/>
          </a:prstGeom>
          <a:solidFill>
            <a:srgbClr val="9F070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云计算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62" name="圆角矩形 59"/>
          <p:cNvSpPr/>
          <p:nvPr/>
        </p:nvSpPr>
        <p:spPr>
          <a:xfrm>
            <a:off x="8271259" y="3037872"/>
            <a:ext cx="310725" cy="1151496"/>
          </a:xfrm>
          <a:prstGeom prst="roundRect">
            <a:avLst/>
          </a:prstGeom>
          <a:solidFill>
            <a:srgbClr val="9F070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企业级应用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48663" name="圆角矩形 60"/>
          <p:cNvSpPr/>
          <p:nvPr/>
        </p:nvSpPr>
        <p:spPr>
          <a:xfrm>
            <a:off x="8919426" y="3027103"/>
            <a:ext cx="310725" cy="1151496"/>
          </a:xfrm>
          <a:prstGeom prst="roundRect">
            <a:avLst/>
          </a:prstGeom>
          <a:solidFill>
            <a:srgbClr val="9F070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大数据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48664" name="矩形 61"/>
          <p:cNvSpPr/>
          <p:nvPr/>
        </p:nvSpPr>
        <p:spPr>
          <a:xfrm>
            <a:off x="407988" y="1552884"/>
            <a:ext cx="11126423" cy="694690"/>
          </a:xfrm>
          <a:prstGeom prst="rect">
            <a:avLst/>
          </a:prstGeom>
        </p:spPr>
        <p:txBody>
          <a:bodyPr wrap="square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十四五规划与科技强国为新基建带来发展机遇，以新发展理念为引领，以技术创新为驱动，以信息网络为基础，面向高质量发展需要，提供资本市场合规领域的数字转型、智能升级、融合创新等服务的专业体系。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5" name="组合 65"/>
          <p:cNvGrpSpPr/>
          <p:nvPr/>
        </p:nvGrpSpPr>
        <p:grpSpPr>
          <a:xfrm>
            <a:off x="315871" y="359003"/>
            <a:ext cx="3904271" cy="1014455"/>
            <a:chOff x="487681" y="159025"/>
            <a:chExt cx="3191985" cy="1278741"/>
          </a:xfrm>
        </p:grpSpPr>
        <p:sp>
          <p:nvSpPr>
            <p:cNvPr id="1048665" name="矩形 66"/>
            <p:cNvSpPr/>
            <p:nvPr/>
          </p:nvSpPr>
          <p:spPr>
            <a:xfrm>
              <a:off x="487681" y="159025"/>
              <a:ext cx="3017841" cy="1278741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0000">
                  <a:srgbClr val="C00000">
                    <a:alpha val="50000"/>
                  </a:srgb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666" name="文本框 67"/>
            <p:cNvSpPr txBox="1"/>
            <p:nvPr/>
          </p:nvSpPr>
          <p:spPr>
            <a:xfrm>
              <a:off x="487681" y="257531"/>
              <a:ext cx="3191985" cy="1123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6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市场</a:t>
              </a:r>
              <a:r>
                <a:rPr kumimoji="0" lang="zh-CN" alt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政策</a:t>
              </a:r>
              <a:r>
                <a:rPr kumimoji="0" lang="zh-CN" altLang="en-US" sz="48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背景</a:t>
              </a:r>
              <a:endPara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1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667" name="矩形 2"/>
          <p:cNvSpPr/>
          <p:nvPr/>
        </p:nvSpPr>
        <p:spPr>
          <a:xfrm>
            <a:off x="0" y="-1282"/>
            <a:ext cx="12193524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pic>
        <p:nvPicPr>
          <p:cNvPr id="209716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638" y="276108"/>
            <a:ext cx="1664502" cy="408846"/>
          </a:xfrm>
          <a:prstGeom prst="rect">
            <a:avLst/>
          </a:prstGeom>
          <a:noFill/>
        </p:spPr>
      </p:pic>
      <p:pic>
        <p:nvPicPr>
          <p:cNvPr id="2097163" name="图片 62" descr="图片包含 人, 桌子, 人们, 女人&#10;&#10;描述已自动生成"/>
          <p:cNvPicPr>
            <a:picLocks noChangeAspect="1"/>
          </p:cNvPicPr>
          <p:nvPr/>
        </p:nvPicPr>
        <p:blipFill rotWithShape="1">
          <a:blip r:embed="rId3"/>
          <a:srcRect l="13096" r="-533" b="10025"/>
          <a:stretch>
            <a:fillRect/>
          </a:stretch>
        </p:blipFill>
        <p:spPr>
          <a:xfrm>
            <a:off x="620484" y="4239291"/>
            <a:ext cx="3298443" cy="22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64" name="图片 64" descr="人拿着手机&#10;&#10;低可信度描述已自动生成"/>
          <p:cNvPicPr>
            <a:picLocks noChangeAspect="1"/>
          </p:cNvPicPr>
          <p:nvPr/>
        </p:nvPicPr>
        <p:blipFill rotWithShape="1">
          <a:blip r:embed="rId4"/>
          <a:srcRect t="1" r="13323" b="13869"/>
          <a:stretch>
            <a:fillRect/>
          </a:stretch>
        </p:blipFill>
        <p:spPr>
          <a:xfrm>
            <a:off x="4275509" y="4239291"/>
            <a:ext cx="3436738" cy="22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65" name="图片 70" descr="图片包含 人, 桌子, 室内, 男人&#10;&#10;描述已自动生成"/>
          <p:cNvPicPr>
            <a:picLocks noChangeAspect="1"/>
          </p:cNvPicPr>
          <p:nvPr/>
        </p:nvPicPr>
        <p:blipFill rotWithShape="1">
          <a:blip r:embed="rId5"/>
          <a:srcRect l="12562" t="1380" r="-1" b="8645"/>
          <a:stretch>
            <a:fillRect/>
          </a:stretch>
        </p:blipFill>
        <p:spPr>
          <a:xfrm>
            <a:off x="8142462" y="4239291"/>
            <a:ext cx="3298443" cy="2258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668" name="圆角矩形 49"/>
          <p:cNvSpPr/>
          <p:nvPr/>
        </p:nvSpPr>
        <p:spPr>
          <a:xfrm>
            <a:off x="624467" y="2974989"/>
            <a:ext cx="3087795" cy="926731"/>
          </a:xfrm>
          <a:prstGeom prst="roundRect">
            <a:avLst>
              <a:gd name="adj" fmla="val 26293"/>
            </a:avLst>
          </a:prstGeom>
          <a:solidFill>
            <a:srgbClr val="C000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活动管理系统和资讯系统分离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69" name="圆角矩形 49"/>
          <p:cNvSpPr/>
          <p:nvPr/>
        </p:nvSpPr>
        <p:spPr>
          <a:xfrm>
            <a:off x="4307595" y="2974989"/>
            <a:ext cx="3278300" cy="926731"/>
          </a:xfrm>
          <a:prstGeom prst="roundRect">
            <a:avLst>
              <a:gd name="adj" fmla="val 26293"/>
            </a:avLst>
          </a:prstGeom>
          <a:solidFill>
            <a:srgbClr val="C000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多数路演活动多是纯线上的方式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0" name="圆角矩形 49"/>
          <p:cNvSpPr/>
          <p:nvPr/>
        </p:nvSpPr>
        <p:spPr>
          <a:xfrm>
            <a:off x="8068830" y="2938443"/>
            <a:ext cx="3372076" cy="926731"/>
          </a:xfrm>
          <a:prstGeom prst="roundRect">
            <a:avLst>
              <a:gd name="adj" fmla="val 26293"/>
            </a:avLst>
          </a:prstGeom>
          <a:solidFill>
            <a:srgbClr val="C000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上市公司与投资者的沟通不顺畅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77"/>
          <p:cNvGrpSpPr/>
          <p:nvPr/>
        </p:nvGrpSpPr>
        <p:grpSpPr>
          <a:xfrm>
            <a:off x="-56660" y="479504"/>
            <a:ext cx="3904271" cy="1026002"/>
            <a:chOff x="313537" y="159025"/>
            <a:chExt cx="3191985" cy="1293297"/>
          </a:xfrm>
        </p:grpSpPr>
        <p:sp>
          <p:nvSpPr>
            <p:cNvPr id="1048671" name="矩形 78"/>
            <p:cNvSpPr/>
            <p:nvPr/>
          </p:nvSpPr>
          <p:spPr>
            <a:xfrm>
              <a:off x="487681" y="159025"/>
              <a:ext cx="3017841" cy="1278741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0000">
                  <a:srgbClr val="C00000">
                    <a:alpha val="50000"/>
                  </a:srgb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672" name="文本框 79"/>
            <p:cNvSpPr txBox="1"/>
            <p:nvPr/>
          </p:nvSpPr>
          <p:spPr>
            <a:xfrm>
              <a:off x="313537" y="216457"/>
              <a:ext cx="3191985" cy="1235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市场</a:t>
              </a:r>
              <a:r>
                <a:rPr kumimoji="0" lang="zh-CN" altLang="en-US" sz="54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痛点</a:t>
              </a:r>
              <a:endPara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048673" name="椭圆 80"/>
          <p:cNvSpPr/>
          <p:nvPr/>
        </p:nvSpPr>
        <p:spPr>
          <a:xfrm>
            <a:off x="407988" y="2674607"/>
            <a:ext cx="675794" cy="598199"/>
          </a:xfrm>
          <a:prstGeom prst="ellipse">
            <a:avLst/>
          </a:prstGeom>
          <a:solidFill>
            <a:srgbClr val="6F07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4" name="椭圆 81"/>
          <p:cNvSpPr/>
          <p:nvPr/>
        </p:nvSpPr>
        <p:spPr>
          <a:xfrm>
            <a:off x="4285522" y="2674607"/>
            <a:ext cx="675794" cy="598199"/>
          </a:xfrm>
          <a:prstGeom prst="ellipse">
            <a:avLst/>
          </a:prstGeom>
          <a:solidFill>
            <a:srgbClr val="6F07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5" name="椭圆 82"/>
          <p:cNvSpPr/>
          <p:nvPr/>
        </p:nvSpPr>
        <p:spPr>
          <a:xfrm>
            <a:off x="8163056" y="2674607"/>
            <a:ext cx="675794" cy="598199"/>
          </a:xfrm>
          <a:prstGeom prst="ellipse">
            <a:avLst/>
          </a:prstGeom>
          <a:solidFill>
            <a:srgbClr val="6F07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6" name="文本框 83"/>
          <p:cNvSpPr txBox="1"/>
          <p:nvPr/>
        </p:nvSpPr>
        <p:spPr>
          <a:xfrm>
            <a:off x="1491750" y="1629447"/>
            <a:ext cx="26212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“缺乏”</a:t>
            </a:r>
            <a:endParaRPr kumimoji="1"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77" name="文本框 85"/>
          <p:cNvSpPr txBox="1"/>
          <p:nvPr/>
        </p:nvSpPr>
        <p:spPr>
          <a:xfrm>
            <a:off x="3988717" y="1407635"/>
            <a:ext cx="6133170" cy="12725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便捷综合的投研工具，线上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线下场景联动，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与上市公司群体沟通预约调研的渠道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0" name="直接连接符 7"/>
          <p:cNvCxnSpPr/>
          <p:nvPr/>
        </p:nvCxnSpPr>
        <p:spPr bwMode="auto">
          <a:xfrm>
            <a:off x="548883" y="3402536"/>
            <a:ext cx="10972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689" name="矩形 8"/>
          <p:cNvSpPr>
            <a:spLocks noChangeArrowheads="1"/>
          </p:cNvSpPr>
          <p:nvPr/>
        </p:nvSpPr>
        <p:spPr bwMode="auto">
          <a:xfrm flipH="1">
            <a:off x="0" y="1054798"/>
            <a:ext cx="10907486" cy="2008522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576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90" name="矩形 2"/>
          <p:cNvSpPr/>
          <p:nvPr/>
        </p:nvSpPr>
        <p:spPr>
          <a:xfrm>
            <a:off x="0" y="1054798"/>
            <a:ext cx="10907486" cy="1137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48691" name="矩形 6"/>
          <p:cNvSpPr/>
          <p:nvPr/>
        </p:nvSpPr>
        <p:spPr>
          <a:xfrm>
            <a:off x="383781" y="2200246"/>
            <a:ext cx="10024453" cy="910589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36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智能投研平台可提高投研工作效率及减轻工作负担</a:t>
            </a:r>
            <a:endParaRPr kumimoji="0" lang="zh-CN" altLang="en-US" sz="336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92" name="文本框 12"/>
          <p:cNvSpPr txBox="1"/>
          <p:nvPr/>
        </p:nvSpPr>
        <p:spPr>
          <a:xfrm>
            <a:off x="2348007" y="1206182"/>
            <a:ext cx="6096000" cy="10058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价值</a:t>
            </a:r>
            <a:r>
              <a:rPr kumimoji="0" lang="zh-CN" altLang="en-US" sz="3600" b="1" i="0" u="none" strike="noStrike" kern="1200" cap="none" spc="0" normalizeH="0" baseline="0" noProof="0" dirty="0"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在线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观点：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97166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587" y="1546091"/>
            <a:ext cx="1664502" cy="408846"/>
          </a:xfrm>
          <a:prstGeom prst="rect">
            <a:avLst/>
          </a:prstGeom>
        </p:spPr>
      </p:pic>
      <p:sp>
        <p:nvSpPr>
          <p:cNvPr id="1048693" name="文本框 3"/>
          <p:cNvSpPr txBox="1"/>
          <p:nvPr/>
        </p:nvSpPr>
        <p:spPr>
          <a:xfrm>
            <a:off x="371475" y="3554613"/>
            <a:ext cx="10523705" cy="273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将路演活动管理系统以及信息资讯平台相结合，利用大数据及人工智能为辅，高效实现实时数据整合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设立北上深路演厅，将传统线上及线下路演会议打通联动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利用智能投研平台建立良好的传播渠道，并建立与上市公司高效触达的桥梁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îṡľi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ï$ḷîdé"/>
          <p:cNvSpPr>
            <a:spLocks noGrp="1"/>
          </p:cNvSpPr>
          <p:nvPr>
            <p:ph type="body" idx="1"/>
          </p:nvPr>
        </p:nvSpPr>
        <p:spPr>
          <a:xfrm>
            <a:off x="6096000" y="3200400"/>
            <a:ext cx="4434217" cy="1015623"/>
          </a:xfrm>
        </p:spPr>
        <p:txBody>
          <a:bodyPr>
            <a:normAutofit/>
          </a:bodyPr>
          <a:p>
            <a:pPr lvl="0" algn="r"/>
            <a:r>
              <a:rPr lang="zh-CN" altLang="en-US" sz="3600" b="1" dirty="0">
                <a:solidFill>
                  <a:schemeClr val="bg1"/>
                </a:solidFill>
              </a:rPr>
              <a:t>易董机构版产品介绍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48698" name="ïṣliḋê"/>
          <p:cNvSpPr txBox="1"/>
          <p:nvPr/>
        </p:nvSpPr>
        <p:spPr>
          <a:xfrm>
            <a:off x="9367001" y="193591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altLang="zh-CN" sz="100" b="0" i="0" u="none" strike="noStrike" kern="1200" cap="none" spc="1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 32"/>
          <p:cNvPicPr>
            <a:picLocks noChangeAspect="1"/>
          </p:cNvPicPr>
          <p:nvPr/>
        </p:nvPicPr>
        <p:blipFill rotWithShape="1">
          <a:blip r:embed="rId1"/>
          <a:srcRect t="4836" b="48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48707" name="矩形 30"/>
          <p:cNvSpPr/>
          <p:nvPr/>
        </p:nvSpPr>
        <p:spPr>
          <a:xfrm>
            <a:off x="-14858" y="-30746"/>
            <a:ext cx="12206858" cy="688746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16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124" y="211852"/>
            <a:ext cx="1664502" cy="408846"/>
          </a:xfrm>
          <a:prstGeom prst="rect">
            <a:avLst/>
          </a:prstGeom>
        </p:spPr>
      </p:pic>
      <p:sp>
        <p:nvSpPr>
          <p:cNvPr id="1048708" name="矩形 2"/>
          <p:cNvSpPr/>
          <p:nvPr/>
        </p:nvSpPr>
        <p:spPr>
          <a:xfrm>
            <a:off x="0" y="371615"/>
            <a:ext cx="150600" cy="1030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709" name="文本框 3"/>
          <p:cNvSpPr txBox="1"/>
          <p:nvPr/>
        </p:nvSpPr>
        <p:spPr>
          <a:xfrm>
            <a:off x="194310" y="256595"/>
            <a:ext cx="3840481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易董机构版产品简介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10" name="文本框 5"/>
          <p:cNvSpPr txBox="1"/>
          <p:nvPr/>
        </p:nvSpPr>
        <p:spPr>
          <a:xfrm>
            <a:off x="67122" y="2886623"/>
            <a:ext cx="5939790" cy="14122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依托于数字化的易董云会议系统，主办方可便捷参会，进行会场控制，参会信息数据也可即时呈现。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支持各类型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行业专题会、投资者交流会、策略会、线上调研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以及线上企业培训等线上路演创建、查询、分类等管理。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支持设置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定向邀请、白名单、报名审核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等多种权限管控，实现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合规路演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11" name="文本框 6"/>
          <p:cNvSpPr txBox="1"/>
          <p:nvPr/>
        </p:nvSpPr>
        <p:spPr>
          <a:xfrm>
            <a:off x="74042" y="1519902"/>
            <a:ext cx="1529080" cy="3327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资讯信息系统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12" name="文本框 9"/>
          <p:cNvSpPr txBox="1"/>
          <p:nvPr/>
        </p:nvSpPr>
        <p:spPr>
          <a:xfrm>
            <a:off x="-14858" y="5295712"/>
            <a:ext cx="1706880" cy="3327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数据可视化分析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13" name="文本框 10"/>
          <p:cNvSpPr txBox="1"/>
          <p:nvPr/>
        </p:nvSpPr>
        <p:spPr>
          <a:xfrm>
            <a:off x="75300" y="5665911"/>
            <a:ext cx="5507665" cy="883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基于大数据、云计算、图为识别等先进技术基础上，定制开发的数据分析系统，呈现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参会数据分析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研究报告图文提取、产业链可视化图谱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等，助力投研人员去粗取精、去伪存真。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14" name="文本框 15"/>
          <p:cNvSpPr txBox="1"/>
          <p:nvPr/>
        </p:nvSpPr>
        <p:spPr>
          <a:xfrm>
            <a:off x="0" y="2585521"/>
            <a:ext cx="1529080" cy="3327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路演管理系统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0" name="组合 8"/>
          <p:cNvGrpSpPr/>
          <p:nvPr/>
        </p:nvGrpSpPr>
        <p:grpSpPr>
          <a:xfrm>
            <a:off x="6325527" y="4284011"/>
            <a:ext cx="5556201" cy="1932366"/>
            <a:chOff x="6321355" y="1659281"/>
            <a:chExt cx="5556201" cy="1932366"/>
          </a:xfrm>
        </p:grpSpPr>
        <p:grpSp>
          <p:nvGrpSpPr>
            <p:cNvPr id="121" name="Group 39"/>
            <p:cNvGrpSpPr/>
            <p:nvPr/>
          </p:nvGrpSpPr>
          <p:grpSpPr bwMode="auto">
            <a:xfrm>
              <a:off x="7959107" y="2055874"/>
              <a:ext cx="2389927" cy="1500983"/>
              <a:chOff x="0" y="0"/>
              <a:chExt cx="2724" cy="1835"/>
            </a:xfrm>
          </p:grpSpPr>
          <p:sp>
            <p:nvSpPr>
              <p:cNvPr id="1048715" name="Oval 40"/>
              <p:cNvSpPr>
                <a:spLocks noChangeArrowheads="1"/>
              </p:cNvSpPr>
              <p:nvPr/>
            </p:nvSpPr>
            <p:spPr bwMode="auto">
              <a:xfrm flipV="1">
                <a:off x="0" y="1755"/>
                <a:ext cx="2724" cy="80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/>
            </p:spPr>
            <p:txBody>
              <a:bodyPr wrap="none" anchor="ctr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2097169" name="Picture 42" descr="apple icons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0" y="0"/>
                <a:ext cx="2246" cy="18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97170" name="图片 11" descr="C:\Users\ruixue.shang\Desktop\微信截图_20220322152850.png微信截图_2022032215285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252364" y="2179024"/>
              <a:ext cx="1772418" cy="925056"/>
            </a:xfrm>
            <a:prstGeom prst="rect">
              <a:avLst/>
            </a:prstGeom>
          </p:spPr>
        </p:pic>
        <p:sp>
          <p:nvSpPr>
            <p:cNvPr id="1048716" name="圆角矩形 19"/>
            <p:cNvSpPr/>
            <p:nvPr/>
          </p:nvSpPr>
          <p:spPr>
            <a:xfrm>
              <a:off x="6321355" y="2386968"/>
              <a:ext cx="1946507" cy="3967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17" name="圆角矩形 20"/>
            <p:cNvSpPr/>
            <p:nvPr/>
          </p:nvSpPr>
          <p:spPr>
            <a:xfrm>
              <a:off x="6321355" y="3179575"/>
              <a:ext cx="1946507" cy="3967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18" name="圆角矩形 21"/>
            <p:cNvSpPr/>
            <p:nvPr/>
          </p:nvSpPr>
          <p:spPr>
            <a:xfrm>
              <a:off x="6343032" y="1690654"/>
              <a:ext cx="1946507" cy="3967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19" name="文本框 22"/>
            <p:cNvSpPr txBox="1"/>
            <p:nvPr/>
          </p:nvSpPr>
          <p:spPr>
            <a:xfrm>
              <a:off x="6869248" y="1749316"/>
              <a:ext cx="894080" cy="332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投研资讯</a:t>
              </a:r>
              <a:endPara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720" name="文本框 23"/>
            <p:cNvSpPr txBox="1"/>
            <p:nvPr/>
          </p:nvSpPr>
          <p:spPr>
            <a:xfrm>
              <a:off x="6864879" y="2461016"/>
              <a:ext cx="894080" cy="332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合规路演</a:t>
              </a:r>
              <a:endPara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721" name="文本框 24"/>
            <p:cNvSpPr txBox="1"/>
            <p:nvPr/>
          </p:nvSpPr>
          <p:spPr>
            <a:xfrm>
              <a:off x="6843202" y="3244903"/>
              <a:ext cx="894080" cy="332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客户管理</a:t>
              </a:r>
              <a:endPara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722" name="圆角矩形 41"/>
            <p:cNvSpPr/>
            <p:nvPr/>
          </p:nvSpPr>
          <p:spPr>
            <a:xfrm>
              <a:off x="9922119" y="2360091"/>
              <a:ext cx="1946507" cy="3967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23" name="圆角矩形 42"/>
            <p:cNvSpPr/>
            <p:nvPr/>
          </p:nvSpPr>
          <p:spPr>
            <a:xfrm>
              <a:off x="9931049" y="3194864"/>
              <a:ext cx="1946507" cy="3967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24" name="圆角矩形 43"/>
            <p:cNvSpPr/>
            <p:nvPr/>
          </p:nvSpPr>
          <p:spPr>
            <a:xfrm>
              <a:off x="9931049" y="1659281"/>
              <a:ext cx="1946507" cy="3967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725" name="文本框 27"/>
            <p:cNvSpPr txBox="1"/>
            <p:nvPr/>
          </p:nvSpPr>
          <p:spPr>
            <a:xfrm>
              <a:off x="10497789" y="173515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研报推送</a:t>
              </a:r>
              <a:endPara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726" name="文本框 29"/>
            <p:cNvSpPr txBox="1"/>
            <p:nvPr/>
          </p:nvSpPr>
          <p:spPr>
            <a:xfrm>
              <a:off x="10522470" y="2417790"/>
              <a:ext cx="894080" cy="332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产业图谱</a:t>
              </a:r>
              <a:endPara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727" name="文本框 31"/>
            <p:cNvSpPr txBox="1"/>
            <p:nvPr/>
          </p:nvSpPr>
          <p:spPr>
            <a:xfrm>
              <a:off x="10544973" y="325437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数据分析</a:t>
              </a:r>
              <a:endPara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8728" name="文本框 7"/>
          <p:cNvSpPr txBox="1"/>
          <p:nvPr/>
        </p:nvSpPr>
        <p:spPr>
          <a:xfrm>
            <a:off x="75300" y="1797643"/>
            <a:ext cx="5727065" cy="8839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易董合规生态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建立了一套具有合规特色的信息资讯系统，协助投研人员提高投研效率，更好地完成投研工作。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资讯信息系统包括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投研资讯、产业链图谱、公告检索、研报查询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等。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729" name="文本框 4"/>
          <p:cNvSpPr txBox="1"/>
          <p:nvPr/>
        </p:nvSpPr>
        <p:spPr>
          <a:xfrm>
            <a:off x="-1524" y="4166706"/>
            <a:ext cx="1529080" cy="3327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客户管理系统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30" name="文本框 16"/>
          <p:cNvSpPr txBox="1"/>
          <p:nvPr/>
        </p:nvSpPr>
        <p:spPr>
          <a:xfrm>
            <a:off x="69947" y="4473822"/>
            <a:ext cx="5727065" cy="8839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分析师管理、白名单管理、粉丝管理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等专业的客户管理工具，结合易董底层的特色数据，可以完整查询各类人群画像，进而进行差异化管理、精准营销。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支持技术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打通券商CRM系统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，本地维护，云端使用，既安全又便捷。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31" name="文本框 33"/>
          <p:cNvSpPr txBox="1"/>
          <p:nvPr/>
        </p:nvSpPr>
        <p:spPr>
          <a:xfrm>
            <a:off x="916861" y="814818"/>
            <a:ext cx="10584180" cy="701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en-US" altLang="zh-CN" sz="3600" b="1" i="1" u="none" strike="noStrike" kern="1200" cap="none" spc="300" normalizeH="0" baseline="0" noProof="0" dirty="0">
                <a:ln>
                  <a:noFill/>
                </a:ln>
                <a:solidFill>
                  <a:srgbClr val="9F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kumimoji="1" lang="zh-CN" altLang="en-US" sz="3600" b="1" i="1" u="none" strike="noStrike" kern="1200" cap="none" spc="300" normalizeH="0" baseline="0" noProof="0" dirty="0">
                <a:ln>
                  <a:noFill/>
                </a:ln>
                <a:solidFill>
                  <a:srgbClr val="9F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致力服务于金融服务机构等资本市场研究人员</a:t>
            </a:r>
            <a:endParaRPr kumimoji="1" lang="zh-CN" altLang="en-US" sz="3600" b="1" i="1" u="none" strike="noStrike" kern="1200" cap="none" spc="300" normalizeH="0" baseline="0" noProof="0" dirty="0">
              <a:ln>
                <a:noFill/>
              </a:ln>
              <a:solidFill>
                <a:srgbClr val="9F070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32" name="文本框 34"/>
          <p:cNvSpPr txBox="1"/>
          <p:nvPr/>
        </p:nvSpPr>
        <p:spPr>
          <a:xfrm>
            <a:off x="6154108" y="1518830"/>
            <a:ext cx="2062480" cy="3327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首席面对面路演服务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33" name="文本框 35"/>
          <p:cNvSpPr txBox="1"/>
          <p:nvPr/>
        </p:nvSpPr>
        <p:spPr>
          <a:xfrm>
            <a:off x="6171193" y="3377264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路演中心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34" name="文本框 36"/>
          <p:cNvSpPr txBox="1"/>
          <p:nvPr/>
        </p:nvSpPr>
        <p:spPr>
          <a:xfrm>
            <a:off x="6154108" y="2254742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上市企业触达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35" name="文本框 37"/>
          <p:cNvSpPr txBox="1"/>
          <p:nvPr/>
        </p:nvSpPr>
        <p:spPr>
          <a:xfrm>
            <a:off x="6081904" y="4473822"/>
            <a:ext cx="5727065" cy="48767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736" name="文本框 38"/>
          <p:cNvSpPr txBox="1"/>
          <p:nvPr/>
        </p:nvSpPr>
        <p:spPr>
          <a:xfrm>
            <a:off x="6154663" y="1826607"/>
            <a:ext cx="5727065" cy="3555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协助首席分析师组织上市企业、券商机构交流路演活动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37" name="文本框 39"/>
          <p:cNvSpPr txBox="1"/>
          <p:nvPr/>
        </p:nvSpPr>
        <p:spPr>
          <a:xfrm>
            <a:off x="6185089" y="2575549"/>
            <a:ext cx="5727065" cy="88391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基于全国</a:t>
            </a:r>
            <a:r>
              <a:rPr kumimoji="1"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kumimoji="1"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名客户销售，以长期维护上市企业为主营目的，更好协助分析师通过行业、企业策略会，企业考察等活动形式，高效了解行业及上市企业，同时满足卖方客户的了解及调研需求。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38" name="文本框 40"/>
          <p:cNvSpPr txBox="1"/>
          <p:nvPr/>
        </p:nvSpPr>
        <p:spPr>
          <a:xfrm>
            <a:off x="6185089" y="3669063"/>
            <a:ext cx="5727065" cy="61975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易董提供北京、上海、深圳三地多功能路演厅以及接待中心，良好的线上</a:t>
            </a:r>
            <a:r>
              <a:rPr kumimoji="1"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线下活动联动的途径。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55.xml><?xml version="1.0" encoding="utf-8"?>
<p:tagLst xmlns:p="http://schemas.openxmlformats.org/presentationml/2006/main">
  <p:tag name="ISLIDE.THEME" val="https://www.islide.cc;https://www.islide.cc;"/>
</p:tagLst>
</file>

<file path=ppt/tags/tag56.xml><?xml version="1.0" encoding="utf-8"?>
<p:tagLst xmlns:p="http://schemas.openxmlformats.org/presentationml/2006/main">
  <p:tag name="KSO_WM_UNIT_TABLE_BEAUTIFY" val="smartTable{498ce481-471b-4bb0-be87-b7880f94fe4d}"/>
  <p:tag name="TABLE_RECT" val="17*242.231*926*273.2"/>
  <p:tag name="TABLE_EMPHASIZE_COLOR" val="6579300"/>
  <p:tag name="TABLE_ONEKEY_SKIN_IDX" val="0"/>
  <p:tag name="TABLE_SKINIDX" val="-1"/>
  <p:tag name="TABLE_COLORIDX" val="l"/>
</p:tagLst>
</file>

<file path=ppt/tags/tag57.xml><?xml version="1.0" encoding="utf-8"?>
<p:tagLst xmlns:p="http://schemas.openxmlformats.org/presentationml/2006/main">
  <p:tag name="ISLIDE.THEME" val="https://www.islide.cc;https://www.islide.cc;"/>
</p:tagLst>
</file>

<file path=ppt/tags/tag58.xml><?xml version="1.0" encoding="utf-8"?>
<p:tagLst xmlns:p="http://schemas.openxmlformats.org/presentationml/2006/main">
  <p:tag name="KSO_WM_FULL_TEXT_BEAUTIFY_COPY_ID" val="49"/>
</p:tagLst>
</file>

<file path=ppt/tags/tag59.xml><?xml version="1.0" encoding="utf-8"?>
<p:tagLst xmlns:p="http://schemas.openxmlformats.org/presentationml/2006/main">
  <p:tag name="KSO_WM_FULL_TEXT_BEAUTIFY_COPY_ID" val="27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FULL_TEXT_BEAUTIFY_COPY_ID" val="42"/>
</p:tagLst>
</file>

<file path=ppt/tags/tag61.xml><?xml version="1.0" encoding="utf-8"?>
<p:tagLst xmlns:p="http://schemas.openxmlformats.org/presentationml/2006/main">
  <p:tag name="KSO_WM_FULL_TEXT_BEAUTIFY_COPY_ID" val="39"/>
</p:tagLst>
</file>

<file path=ppt/tags/tag62.xml><?xml version="1.0" encoding="utf-8"?>
<p:tagLst xmlns:p="http://schemas.openxmlformats.org/presentationml/2006/main">
  <p:tag name="KSO_WM_FULL_TEXT_BEAUTIFY_COPY_ID" val="98"/>
</p:tagLst>
</file>

<file path=ppt/tags/tag63.xml><?xml version="1.0" encoding="utf-8"?>
<p:tagLst xmlns:p="http://schemas.openxmlformats.org/presentationml/2006/main">
  <p:tag name="KSO_WM_FULL_TEXT_BEAUTIFY_COPY_ID" val="100"/>
</p:tagLst>
</file>

<file path=ppt/tags/tag64.xml><?xml version="1.0" encoding="utf-8"?>
<p:tagLst xmlns:p="http://schemas.openxmlformats.org/presentationml/2006/main">
  <p:tag name="KSO_WM_FULL_TEXT_BEAUTIFY_COPY_ID" val="94"/>
</p:tagLst>
</file>

<file path=ppt/tags/tag65.xml><?xml version="1.0" encoding="utf-8"?>
<p:tagLst xmlns:p="http://schemas.openxmlformats.org/presentationml/2006/main">
  <p:tag name="ISLIDE.THEME" val="https://www.islide.cc;https://www.islide.cc;"/>
</p:tagLst>
</file>

<file path=ppt/tags/tag66.xml><?xml version="1.0" encoding="utf-8"?>
<p:tagLst xmlns:p="http://schemas.openxmlformats.org/presentationml/2006/main">
  <p:tag name="ISLIDE.THEME" val="https://www.islide.cc;https://www.islide.cc;"/>
</p:tagLst>
</file>

<file path=ppt/tags/tag67.xml><?xml version="1.0" encoding="utf-8"?>
<p:tagLst xmlns:p="http://schemas.openxmlformats.org/presentationml/2006/main">
  <p:tag name="KSO_WM_UNIT_TABLE_BEAUTIFY" val="smartTable{e75f01a9-a5a5-4e58-98cd-d55cf22cfcb3}"/>
  <p:tag name="TABLE_RECT" val="17*195.629*926*308.45"/>
  <p:tag name="TABLE_EMPHASIZE_COLOR" val="6579300"/>
  <p:tag name="TABLE_ONEKEY_SKIN_IDX" val="0"/>
  <p:tag name="TABLE_SKINIDX" val="-1"/>
  <p:tag name="TABLE_COLORIDX" val="l"/>
</p:tagLst>
</file>

<file path=ppt/tags/tag68.xml><?xml version="1.0" encoding="utf-8"?>
<p:tagLst xmlns:p="http://schemas.openxmlformats.org/presentationml/2006/main">
  <p:tag name="KSO_WPP_MARK_KEY" val="cec1285e-7142-4854-9c4d-8f90f33d548b"/>
  <p:tag name="COMMONDATA" val="eyJoZGlkIjoiY2E2NGY1MTkzMDA0OTlkNmI0YjQxNGMwZDViMDFjZTM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loud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凤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6517</Words>
  <Application>WPS 演示</Application>
  <PresentationFormat/>
  <Paragraphs>697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37</vt:i4>
      </vt:variant>
    </vt:vector>
  </HeadingPairs>
  <TitlesOfParts>
    <vt:vector size="69" baseType="lpstr">
      <vt:lpstr>Arial</vt:lpstr>
      <vt:lpstr>宋体</vt:lpstr>
      <vt:lpstr>Wingdings</vt:lpstr>
      <vt:lpstr>Wingdings</vt:lpstr>
      <vt:lpstr>Source Sans Pro</vt:lpstr>
      <vt:lpstr>微软雅黑</vt:lpstr>
      <vt:lpstr>Calibri</vt:lpstr>
      <vt:lpstr>Calibri</vt:lpstr>
      <vt:lpstr>等线</vt:lpstr>
      <vt:lpstr>Baoli SC</vt:lpstr>
      <vt:lpstr>Impact</vt:lpstr>
      <vt:lpstr>Arial</vt:lpstr>
      <vt:lpstr>Lato Light</vt:lpstr>
      <vt:lpstr>Segoe Print</vt:lpstr>
      <vt:lpstr>Arial Unicode MS</vt:lpstr>
      <vt:lpstr>汉仪雅酷黑 65W</vt:lpstr>
      <vt:lpstr>汉仪雅酷黑 55W</vt:lpstr>
      <vt:lpstr>黑体</vt:lpstr>
      <vt:lpstr>Heiti SC Light</vt:lpstr>
      <vt:lpstr>Wingdings 2</vt:lpstr>
      <vt:lpstr>华文楷体</vt:lpstr>
      <vt:lpstr>思源黑体 Medium</vt:lpstr>
      <vt:lpstr>HelveticaNeueLT Pro 25 UltLt</vt:lpstr>
      <vt:lpstr>Yu Gothic UI Light</vt:lpstr>
      <vt:lpstr>等线 Light</vt:lpstr>
      <vt:lpstr>Calibri Light</vt:lpstr>
      <vt:lpstr>Lato Regular</vt:lpstr>
      <vt:lpstr>Office 主题​​</vt:lpstr>
      <vt:lpstr>1_Office 主题​​</vt:lpstr>
      <vt:lpstr>2_Office 主题​​</vt:lpstr>
      <vt:lpstr>1_Cloud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A2088</dc:creator>
  <cp:lastModifiedBy>HUAWEI</cp:lastModifiedBy>
  <cp:revision>2</cp:revision>
  <dcterms:created xsi:type="dcterms:W3CDTF">2022-11-28T02:41:24Z</dcterms:created>
  <dcterms:modified xsi:type="dcterms:W3CDTF">2022-11-28T10:26:48Z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20568890B9B6445FB4AE2B7F8FB8DEC1</vt:lpwstr>
  </property>
  <property fmtid="{D5CDD505-2E9C-101B-9397-08002B2CF9AE}" pid="3" name="KSOProductBuildVer">
    <vt:lpwstr>2052-11.1.0.12763</vt:lpwstr>
  </property>
</Properties>
</file>